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Lst>
  <p:notesMasterIdLst>
    <p:notesMasterId r:id="rId3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0" r:id="rId22"/>
    <p:sldId id="277" r:id="rId23"/>
    <p:sldId id="278" r:id="rId24"/>
    <p:sldId id="276" r:id="rId25"/>
    <p:sldId id="279" r:id="rId26"/>
    <p:sldId id="284" r:id="rId27"/>
    <p:sldId id="281" r:id="rId28"/>
    <p:sldId id="282" r:id="rId29"/>
    <p:sldId id="285" r:id="rId30"/>
    <p:sldId id="286" r:id="rId31"/>
    <p:sldId id="287" r:id="rId32"/>
    <p:sldId id="288" r:id="rId33"/>
    <p:sldId id="289" r:id="rId34"/>
    <p:sldId id="291" r:id="rId35"/>
    <p:sldId id="293"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1" d="100"/>
          <a:sy n="71" d="100"/>
        </p:scale>
        <p:origin x="11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4F6BB-8FEE-43A4-B58C-B13C8AF6BFF1}" type="doc">
      <dgm:prSet loTypeId="urn:microsoft.com/office/officeart/2005/8/layout/radial6" loCatId="relationship" qsTypeId="urn:microsoft.com/office/officeart/2005/8/quickstyle/simple4" qsCatId="simple" csTypeId="urn:microsoft.com/office/officeart/2005/8/colors/colorful1" csCatId="colorful" phldr="1"/>
      <dgm:spPr/>
      <dgm:t>
        <a:bodyPr/>
        <a:lstStyle/>
        <a:p>
          <a:endParaRPr lang="en-US"/>
        </a:p>
      </dgm:t>
    </dgm:pt>
    <dgm:pt modelId="{C705B65A-9B82-4A8E-82C7-46EF4B7312AF}">
      <dgm:prSet phldrT="[Text]" custT="1"/>
      <dgm:spPr/>
      <dgm:t>
        <a:bodyPr/>
        <a:lstStyle/>
        <a:p>
          <a:r>
            <a:rPr lang="en-US" sz="1600" dirty="0" smtClean="0"/>
            <a:t>People</a:t>
          </a:r>
          <a:endParaRPr lang="en-US" sz="1600" dirty="0"/>
        </a:p>
      </dgm:t>
    </dgm:pt>
    <dgm:pt modelId="{79D55477-887E-4854-80B6-E42F147D284A}" type="parTrans" cxnId="{8AB1A784-92C4-4DCB-81B4-F5A39FD4398A}">
      <dgm:prSet/>
      <dgm:spPr/>
      <dgm:t>
        <a:bodyPr/>
        <a:lstStyle/>
        <a:p>
          <a:endParaRPr lang="en-US"/>
        </a:p>
      </dgm:t>
    </dgm:pt>
    <dgm:pt modelId="{7B359CB4-564C-480E-8232-5EB13BB8750A}" type="sibTrans" cxnId="{8AB1A784-92C4-4DCB-81B4-F5A39FD4398A}">
      <dgm:prSet/>
      <dgm:spPr/>
      <dgm:t>
        <a:bodyPr/>
        <a:lstStyle/>
        <a:p>
          <a:endParaRPr lang="en-US"/>
        </a:p>
      </dgm:t>
    </dgm:pt>
    <dgm:pt modelId="{1D1CDD5F-C968-4494-B981-634560C7B967}">
      <dgm:prSet phldrT="[Text]" custT="1"/>
      <dgm:spPr/>
      <dgm:t>
        <a:bodyPr/>
        <a:lstStyle/>
        <a:p>
          <a:r>
            <a:rPr lang="en-US" sz="1800" dirty="0" smtClean="0"/>
            <a:t>Systems/ Society</a:t>
          </a:r>
          <a:endParaRPr lang="en-US" sz="1800" dirty="0"/>
        </a:p>
      </dgm:t>
    </dgm:pt>
    <dgm:pt modelId="{90BB7BAC-45CF-47BB-92C0-35398D00338C}" type="parTrans" cxnId="{F9A98476-F32F-4E28-9BA3-83A78D3138C7}">
      <dgm:prSet/>
      <dgm:spPr/>
      <dgm:t>
        <a:bodyPr/>
        <a:lstStyle/>
        <a:p>
          <a:endParaRPr lang="en-US"/>
        </a:p>
      </dgm:t>
    </dgm:pt>
    <dgm:pt modelId="{AE91C051-A3E1-40AD-8302-9704C38C54F4}" type="sibTrans" cxnId="{F9A98476-F32F-4E28-9BA3-83A78D3138C7}">
      <dgm:prSet/>
      <dgm:spPr/>
      <dgm:t>
        <a:bodyPr/>
        <a:lstStyle/>
        <a:p>
          <a:endParaRPr lang="en-US"/>
        </a:p>
      </dgm:t>
    </dgm:pt>
    <dgm:pt modelId="{268065F9-C4AA-4D3A-81EF-64671DDB51CC}">
      <dgm:prSet custT="1"/>
      <dgm:spPr/>
      <dgm:t>
        <a:bodyPr/>
        <a:lstStyle/>
        <a:p>
          <a:r>
            <a:rPr lang="en-US" sz="1800" dirty="0" smtClean="0"/>
            <a:t>Places</a:t>
          </a:r>
          <a:endParaRPr lang="en-US" sz="1800" dirty="0"/>
        </a:p>
      </dgm:t>
    </dgm:pt>
    <dgm:pt modelId="{0F4BD8AD-6819-4D41-84E5-0F71A701D21B}" type="parTrans" cxnId="{044BB26E-1A62-47A5-B610-193A5ACB7678}">
      <dgm:prSet/>
      <dgm:spPr/>
      <dgm:t>
        <a:bodyPr/>
        <a:lstStyle/>
        <a:p>
          <a:endParaRPr lang="en-US"/>
        </a:p>
      </dgm:t>
    </dgm:pt>
    <dgm:pt modelId="{A428AAB2-0A76-4DFB-9D73-80525517AEBC}" type="sibTrans" cxnId="{044BB26E-1A62-47A5-B610-193A5ACB7678}">
      <dgm:prSet/>
      <dgm:spPr/>
      <dgm:t>
        <a:bodyPr/>
        <a:lstStyle/>
        <a:p>
          <a:endParaRPr lang="en-US"/>
        </a:p>
      </dgm:t>
    </dgm:pt>
    <dgm:pt modelId="{7F890F53-F0C9-42BA-85F8-DED4320DA02D}">
      <dgm:prSet phldrT="[Text]" custT="1"/>
      <dgm:spPr/>
      <dgm:t>
        <a:bodyPr/>
        <a:lstStyle/>
        <a:p>
          <a:r>
            <a:rPr lang="en-US" sz="1800" dirty="0" smtClean="0"/>
            <a:t>Health, wellbeing and equity</a:t>
          </a:r>
          <a:endParaRPr lang="en-US" sz="1800" dirty="0"/>
        </a:p>
      </dgm:t>
    </dgm:pt>
    <dgm:pt modelId="{CD22B558-7793-49C1-8A99-20C9071C74AF}" type="parTrans" cxnId="{44A4F448-E953-44FD-9CA1-6AE00BA2A5D6}">
      <dgm:prSet/>
      <dgm:spPr/>
      <dgm:t>
        <a:bodyPr/>
        <a:lstStyle/>
        <a:p>
          <a:endParaRPr lang="en-US"/>
        </a:p>
      </dgm:t>
    </dgm:pt>
    <dgm:pt modelId="{AE41BFD9-391A-4BCA-8E34-B228521E0C1E}" type="sibTrans" cxnId="{44A4F448-E953-44FD-9CA1-6AE00BA2A5D6}">
      <dgm:prSet/>
      <dgm:spPr/>
      <dgm:t>
        <a:bodyPr/>
        <a:lstStyle/>
        <a:p>
          <a:endParaRPr lang="en-US"/>
        </a:p>
      </dgm:t>
    </dgm:pt>
    <dgm:pt modelId="{540D64F2-4CCF-46F6-B279-BED9E0D5B274}" type="pres">
      <dgm:prSet presAssocID="{F924F6BB-8FEE-43A4-B58C-B13C8AF6BFF1}" presName="Name0" presStyleCnt="0">
        <dgm:presLayoutVars>
          <dgm:chMax val="1"/>
          <dgm:dir/>
          <dgm:animLvl val="ctr"/>
          <dgm:resizeHandles val="exact"/>
        </dgm:presLayoutVars>
      </dgm:prSet>
      <dgm:spPr/>
      <dgm:t>
        <a:bodyPr/>
        <a:lstStyle/>
        <a:p>
          <a:endParaRPr lang="en-US"/>
        </a:p>
      </dgm:t>
    </dgm:pt>
    <dgm:pt modelId="{0C07253E-E49E-40A7-999F-5FB4505EB58C}" type="pres">
      <dgm:prSet presAssocID="{7F890F53-F0C9-42BA-85F8-DED4320DA02D}" presName="centerShape" presStyleLbl="node0" presStyleIdx="0" presStyleCnt="1"/>
      <dgm:spPr/>
      <dgm:t>
        <a:bodyPr/>
        <a:lstStyle/>
        <a:p>
          <a:endParaRPr lang="en-US"/>
        </a:p>
      </dgm:t>
    </dgm:pt>
    <dgm:pt modelId="{1D4EA4AB-F981-432B-8082-58A57CB73305}" type="pres">
      <dgm:prSet presAssocID="{C705B65A-9B82-4A8E-82C7-46EF4B7312AF}" presName="node" presStyleLbl="node1" presStyleIdx="0" presStyleCnt="3" custScaleX="149876" custScaleY="108194">
        <dgm:presLayoutVars>
          <dgm:bulletEnabled val="1"/>
        </dgm:presLayoutVars>
      </dgm:prSet>
      <dgm:spPr/>
      <dgm:t>
        <a:bodyPr/>
        <a:lstStyle/>
        <a:p>
          <a:endParaRPr lang="en-US"/>
        </a:p>
      </dgm:t>
    </dgm:pt>
    <dgm:pt modelId="{A4637A73-A614-4C69-A712-F81315675FCB}" type="pres">
      <dgm:prSet presAssocID="{C705B65A-9B82-4A8E-82C7-46EF4B7312AF}" presName="dummy" presStyleCnt="0"/>
      <dgm:spPr/>
      <dgm:t>
        <a:bodyPr/>
        <a:lstStyle/>
        <a:p>
          <a:endParaRPr lang="en-US"/>
        </a:p>
      </dgm:t>
    </dgm:pt>
    <dgm:pt modelId="{510D3C1E-D4D2-4D9D-8FA2-5D27E93B62A1}" type="pres">
      <dgm:prSet presAssocID="{7B359CB4-564C-480E-8232-5EB13BB8750A}" presName="sibTrans" presStyleLbl="sibTrans2D1" presStyleIdx="0" presStyleCnt="3"/>
      <dgm:spPr/>
      <dgm:t>
        <a:bodyPr/>
        <a:lstStyle/>
        <a:p>
          <a:endParaRPr lang="en-US"/>
        </a:p>
      </dgm:t>
    </dgm:pt>
    <dgm:pt modelId="{5EE7BA09-367C-442E-8E4A-190AEAE7DFC4}" type="pres">
      <dgm:prSet presAssocID="{1D1CDD5F-C968-4494-B981-634560C7B967}" presName="node" presStyleLbl="node1" presStyleIdx="1" presStyleCnt="3" custScaleX="149831" custScaleY="105623">
        <dgm:presLayoutVars>
          <dgm:bulletEnabled val="1"/>
        </dgm:presLayoutVars>
      </dgm:prSet>
      <dgm:spPr/>
      <dgm:t>
        <a:bodyPr/>
        <a:lstStyle/>
        <a:p>
          <a:endParaRPr lang="en-US"/>
        </a:p>
      </dgm:t>
    </dgm:pt>
    <dgm:pt modelId="{E22EE88C-1CB0-4F7A-9915-5ED8BC823DF6}" type="pres">
      <dgm:prSet presAssocID="{1D1CDD5F-C968-4494-B981-634560C7B967}" presName="dummy" presStyleCnt="0"/>
      <dgm:spPr/>
      <dgm:t>
        <a:bodyPr/>
        <a:lstStyle/>
        <a:p>
          <a:endParaRPr lang="en-US"/>
        </a:p>
      </dgm:t>
    </dgm:pt>
    <dgm:pt modelId="{2FB25C0E-9D01-4970-B7C3-F012FD4A42F9}" type="pres">
      <dgm:prSet presAssocID="{AE91C051-A3E1-40AD-8302-9704C38C54F4}" presName="sibTrans" presStyleLbl="sibTrans2D1" presStyleIdx="1" presStyleCnt="3"/>
      <dgm:spPr/>
      <dgm:t>
        <a:bodyPr/>
        <a:lstStyle/>
        <a:p>
          <a:endParaRPr lang="en-US"/>
        </a:p>
      </dgm:t>
    </dgm:pt>
    <dgm:pt modelId="{E7FAD090-846D-4588-A567-BE0E6472C98A}" type="pres">
      <dgm:prSet presAssocID="{268065F9-C4AA-4D3A-81EF-64671DDB51CC}" presName="node" presStyleLbl="node1" presStyleIdx="2" presStyleCnt="3" custScaleX="159028" custScaleY="111205">
        <dgm:presLayoutVars>
          <dgm:bulletEnabled val="1"/>
        </dgm:presLayoutVars>
      </dgm:prSet>
      <dgm:spPr/>
      <dgm:t>
        <a:bodyPr/>
        <a:lstStyle/>
        <a:p>
          <a:endParaRPr lang="en-US"/>
        </a:p>
      </dgm:t>
    </dgm:pt>
    <dgm:pt modelId="{3AA5DF08-F103-49D8-B339-3146A54104C6}" type="pres">
      <dgm:prSet presAssocID="{268065F9-C4AA-4D3A-81EF-64671DDB51CC}" presName="dummy" presStyleCnt="0"/>
      <dgm:spPr/>
      <dgm:t>
        <a:bodyPr/>
        <a:lstStyle/>
        <a:p>
          <a:endParaRPr lang="en-US"/>
        </a:p>
      </dgm:t>
    </dgm:pt>
    <dgm:pt modelId="{977C4CAF-DABF-4ABA-BE0E-DFFC9086A931}" type="pres">
      <dgm:prSet presAssocID="{A428AAB2-0A76-4DFB-9D73-80525517AEBC}" presName="sibTrans" presStyleLbl="sibTrans2D1" presStyleIdx="2" presStyleCnt="3"/>
      <dgm:spPr/>
      <dgm:t>
        <a:bodyPr/>
        <a:lstStyle/>
        <a:p>
          <a:endParaRPr lang="en-US"/>
        </a:p>
      </dgm:t>
    </dgm:pt>
  </dgm:ptLst>
  <dgm:cxnLst>
    <dgm:cxn modelId="{A3B7C310-540D-459D-897E-908747891AB9}" type="presOf" srcId="{1D1CDD5F-C968-4494-B981-634560C7B967}" destId="{5EE7BA09-367C-442E-8E4A-190AEAE7DFC4}" srcOrd="0" destOrd="0" presId="urn:microsoft.com/office/officeart/2005/8/layout/radial6"/>
    <dgm:cxn modelId="{F9A98476-F32F-4E28-9BA3-83A78D3138C7}" srcId="{7F890F53-F0C9-42BA-85F8-DED4320DA02D}" destId="{1D1CDD5F-C968-4494-B981-634560C7B967}" srcOrd="1" destOrd="0" parTransId="{90BB7BAC-45CF-47BB-92C0-35398D00338C}" sibTransId="{AE91C051-A3E1-40AD-8302-9704C38C54F4}"/>
    <dgm:cxn modelId="{5E40A4B4-2C10-46C6-B769-A6F88EF8C714}" type="presOf" srcId="{AE91C051-A3E1-40AD-8302-9704C38C54F4}" destId="{2FB25C0E-9D01-4970-B7C3-F012FD4A42F9}" srcOrd="0" destOrd="0" presId="urn:microsoft.com/office/officeart/2005/8/layout/radial6"/>
    <dgm:cxn modelId="{8AB1A784-92C4-4DCB-81B4-F5A39FD4398A}" srcId="{7F890F53-F0C9-42BA-85F8-DED4320DA02D}" destId="{C705B65A-9B82-4A8E-82C7-46EF4B7312AF}" srcOrd="0" destOrd="0" parTransId="{79D55477-887E-4854-80B6-E42F147D284A}" sibTransId="{7B359CB4-564C-480E-8232-5EB13BB8750A}"/>
    <dgm:cxn modelId="{232FE4D1-44C5-460D-8EE3-07F5ECD90B6E}" type="presOf" srcId="{268065F9-C4AA-4D3A-81EF-64671DDB51CC}" destId="{E7FAD090-846D-4588-A567-BE0E6472C98A}" srcOrd="0" destOrd="0" presId="urn:microsoft.com/office/officeart/2005/8/layout/radial6"/>
    <dgm:cxn modelId="{9533BC2A-18A3-4B8C-81D5-8AC0D9889E04}" type="presOf" srcId="{7F890F53-F0C9-42BA-85F8-DED4320DA02D}" destId="{0C07253E-E49E-40A7-999F-5FB4505EB58C}" srcOrd="0" destOrd="0" presId="urn:microsoft.com/office/officeart/2005/8/layout/radial6"/>
    <dgm:cxn modelId="{9A7CA835-F5E4-44DD-8980-41D47C6E1B38}" type="presOf" srcId="{F924F6BB-8FEE-43A4-B58C-B13C8AF6BFF1}" destId="{540D64F2-4CCF-46F6-B279-BED9E0D5B274}" srcOrd="0" destOrd="0" presId="urn:microsoft.com/office/officeart/2005/8/layout/radial6"/>
    <dgm:cxn modelId="{044BB26E-1A62-47A5-B610-193A5ACB7678}" srcId="{7F890F53-F0C9-42BA-85F8-DED4320DA02D}" destId="{268065F9-C4AA-4D3A-81EF-64671DDB51CC}" srcOrd="2" destOrd="0" parTransId="{0F4BD8AD-6819-4D41-84E5-0F71A701D21B}" sibTransId="{A428AAB2-0A76-4DFB-9D73-80525517AEBC}"/>
    <dgm:cxn modelId="{FEFBB223-1205-4922-B166-B3617959F419}" type="presOf" srcId="{A428AAB2-0A76-4DFB-9D73-80525517AEBC}" destId="{977C4CAF-DABF-4ABA-BE0E-DFFC9086A931}" srcOrd="0" destOrd="0" presId="urn:microsoft.com/office/officeart/2005/8/layout/radial6"/>
    <dgm:cxn modelId="{5A095E30-3EA1-4579-A6C9-FBF95153F4DB}" type="presOf" srcId="{C705B65A-9B82-4A8E-82C7-46EF4B7312AF}" destId="{1D4EA4AB-F981-432B-8082-58A57CB73305}" srcOrd="0" destOrd="0" presId="urn:microsoft.com/office/officeart/2005/8/layout/radial6"/>
    <dgm:cxn modelId="{A916B7FA-F68E-46E6-811A-5C4C321840A8}" type="presOf" srcId="{7B359CB4-564C-480E-8232-5EB13BB8750A}" destId="{510D3C1E-D4D2-4D9D-8FA2-5D27E93B62A1}" srcOrd="0" destOrd="0" presId="urn:microsoft.com/office/officeart/2005/8/layout/radial6"/>
    <dgm:cxn modelId="{44A4F448-E953-44FD-9CA1-6AE00BA2A5D6}" srcId="{F924F6BB-8FEE-43A4-B58C-B13C8AF6BFF1}" destId="{7F890F53-F0C9-42BA-85F8-DED4320DA02D}" srcOrd="0" destOrd="0" parTransId="{CD22B558-7793-49C1-8A99-20C9071C74AF}" sibTransId="{AE41BFD9-391A-4BCA-8E34-B228521E0C1E}"/>
    <dgm:cxn modelId="{08E1BCD8-F618-419D-89DB-2B8E08E61B64}" type="presParOf" srcId="{540D64F2-4CCF-46F6-B279-BED9E0D5B274}" destId="{0C07253E-E49E-40A7-999F-5FB4505EB58C}" srcOrd="0" destOrd="0" presId="urn:microsoft.com/office/officeart/2005/8/layout/radial6"/>
    <dgm:cxn modelId="{9A9FD201-FD87-40EA-85CB-7B77868991B9}" type="presParOf" srcId="{540D64F2-4CCF-46F6-B279-BED9E0D5B274}" destId="{1D4EA4AB-F981-432B-8082-58A57CB73305}" srcOrd="1" destOrd="0" presId="urn:microsoft.com/office/officeart/2005/8/layout/radial6"/>
    <dgm:cxn modelId="{FB564B2F-0D21-49AC-BDDC-757EB501B3F9}" type="presParOf" srcId="{540D64F2-4CCF-46F6-B279-BED9E0D5B274}" destId="{A4637A73-A614-4C69-A712-F81315675FCB}" srcOrd="2" destOrd="0" presId="urn:microsoft.com/office/officeart/2005/8/layout/radial6"/>
    <dgm:cxn modelId="{46C42212-4F81-4C95-BED7-24BE29E174FA}" type="presParOf" srcId="{540D64F2-4CCF-46F6-B279-BED9E0D5B274}" destId="{510D3C1E-D4D2-4D9D-8FA2-5D27E93B62A1}" srcOrd="3" destOrd="0" presId="urn:microsoft.com/office/officeart/2005/8/layout/radial6"/>
    <dgm:cxn modelId="{C4240990-6942-485D-9722-3754AF3D7D87}" type="presParOf" srcId="{540D64F2-4CCF-46F6-B279-BED9E0D5B274}" destId="{5EE7BA09-367C-442E-8E4A-190AEAE7DFC4}" srcOrd="4" destOrd="0" presId="urn:microsoft.com/office/officeart/2005/8/layout/radial6"/>
    <dgm:cxn modelId="{28C5ED65-D4D6-49B9-83C5-BD4AE080397F}" type="presParOf" srcId="{540D64F2-4CCF-46F6-B279-BED9E0D5B274}" destId="{E22EE88C-1CB0-4F7A-9915-5ED8BC823DF6}" srcOrd="5" destOrd="0" presId="urn:microsoft.com/office/officeart/2005/8/layout/radial6"/>
    <dgm:cxn modelId="{7B2EB72B-569A-41C0-8021-E10AFE4CC7E7}" type="presParOf" srcId="{540D64F2-4CCF-46F6-B279-BED9E0D5B274}" destId="{2FB25C0E-9D01-4970-B7C3-F012FD4A42F9}" srcOrd="6" destOrd="0" presId="urn:microsoft.com/office/officeart/2005/8/layout/radial6"/>
    <dgm:cxn modelId="{4DE944BE-A5EE-4C7E-8985-2CAB51D962C7}" type="presParOf" srcId="{540D64F2-4CCF-46F6-B279-BED9E0D5B274}" destId="{E7FAD090-846D-4588-A567-BE0E6472C98A}" srcOrd="7" destOrd="0" presId="urn:microsoft.com/office/officeart/2005/8/layout/radial6"/>
    <dgm:cxn modelId="{65CDAD5D-5668-45BA-9FC6-AA7539BDEE0A}" type="presParOf" srcId="{540D64F2-4CCF-46F6-B279-BED9E0D5B274}" destId="{3AA5DF08-F103-49D8-B339-3146A54104C6}" srcOrd="8" destOrd="0" presId="urn:microsoft.com/office/officeart/2005/8/layout/radial6"/>
    <dgm:cxn modelId="{70364C90-7FC5-4C09-90BE-F673E9A565E6}" type="presParOf" srcId="{540D64F2-4CCF-46F6-B279-BED9E0D5B274}" destId="{977C4CAF-DABF-4ABA-BE0E-DFFC9086A931}"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A424E-4BE5-4CD5-90D5-F17C9D7C0BC7}" type="doc">
      <dgm:prSet loTypeId="urn:microsoft.com/office/officeart/2005/8/layout/equation2" loCatId="process" qsTypeId="urn:microsoft.com/office/officeart/2005/8/quickstyle/simple1" qsCatId="simple" csTypeId="urn:microsoft.com/office/officeart/2005/8/colors/colorful4" csCatId="colorful" phldr="1"/>
      <dgm:spPr/>
    </dgm:pt>
    <dgm:pt modelId="{31AA5344-F8AD-4278-85AD-0CD94B836CC3}">
      <dgm:prSet phldrT="[Text]" custT="1"/>
      <dgm:spPr>
        <a:solidFill>
          <a:schemeClr val="accent5"/>
        </a:solidFill>
      </dgm:spPr>
      <dgm:t>
        <a:bodyPr/>
        <a:lstStyle/>
        <a:p>
          <a:r>
            <a:rPr lang="en-US" sz="2400" dirty="0" smtClean="0">
              <a:latin typeface="Calibri" panose="020F0502020204030204" pitchFamily="34" charset="0"/>
            </a:rPr>
            <a:t>Unprecedented collaboration</a:t>
          </a:r>
          <a:endParaRPr lang="en-US" sz="2400" dirty="0">
            <a:latin typeface="Calibri" panose="020F0502020204030204" pitchFamily="34" charset="0"/>
          </a:endParaRPr>
        </a:p>
      </dgm:t>
    </dgm:pt>
    <dgm:pt modelId="{01E8DB6D-CE56-4103-AB33-D8E3E4AE507C}" type="parTrans" cxnId="{6064B257-C4A3-4814-BA95-BAD567739292}">
      <dgm:prSet/>
      <dgm:spPr/>
      <dgm:t>
        <a:bodyPr/>
        <a:lstStyle/>
        <a:p>
          <a:endParaRPr lang="en-US">
            <a:latin typeface="Garamond" panose="02020404030301010803" pitchFamily="18" charset="0"/>
          </a:endParaRPr>
        </a:p>
      </dgm:t>
    </dgm:pt>
    <dgm:pt modelId="{07BE4842-55DF-4491-8B11-4B4E73F30AE8}" type="sibTrans" cxnId="{6064B257-C4A3-4814-BA95-BAD567739292}">
      <dgm:prSet/>
      <dgm:spPr/>
      <dgm:t>
        <a:bodyPr/>
        <a:lstStyle/>
        <a:p>
          <a:endParaRPr lang="en-US" dirty="0">
            <a:latin typeface="Calibri" panose="020F0502020204030204" pitchFamily="34" charset="0"/>
          </a:endParaRPr>
        </a:p>
      </dgm:t>
    </dgm:pt>
    <dgm:pt modelId="{A07D9080-FB78-4810-9E1B-FD08FAC8FD35}">
      <dgm:prSet phldrT="[Text]" custT="1"/>
      <dgm:spPr/>
      <dgm:t>
        <a:bodyPr/>
        <a:lstStyle/>
        <a:p>
          <a:r>
            <a:rPr lang="en-US" sz="2400" dirty="0" smtClean="0">
              <a:latin typeface="Calibri" panose="020F0502020204030204" pitchFamily="34" charset="0"/>
            </a:rPr>
            <a:t>Innovative improvement</a:t>
          </a:r>
          <a:endParaRPr lang="en-US" sz="2400" dirty="0">
            <a:latin typeface="Calibri" panose="020F0502020204030204" pitchFamily="34" charset="0"/>
          </a:endParaRPr>
        </a:p>
      </dgm:t>
    </dgm:pt>
    <dgm:pt modelId="{D852C048-A969-4EBF-9791-1BBDACC387D7}" type="parTrans" cxnId="{E359ACFB-CFD9-460E-A140-56CA01CD5723}">
      <dgm:prSet/>
      <dgm:spPr/>
      <dgm:t>
        <a:bodyPr/>
        <a:lstStyle/>
        <a:p>
          <a:endParaRPr lang="en-US">
            <a:latin typeface="Garamond" panose="02020404030301010803" pitchFamily="18" charset="0"/>
          </a:endParaRPr>
        </a:p>
      </dgm:t>
    </dgm:pt>
    <dgm:pt modelId="{FEE1A01C-381C-417F-9E60-947A103FF71E}" type="sibTrans" cxnId="{E359ACFB-CFD9-460E-A140-56CA01CD5723}">
      <dgm:prSet/>
      <dgm:spPr/>
      <dgm:t>
        <a:bodyPr/>
        <a:lstStyle/>
        <a:p>
          <a:endParaRPr lang="en-US" dirty="0">
            <a:latin typeface="Calibri" panose="020F0502020204030204" pitchFamily="34" charset="0"/>
          </a:endParaRPr>
        </a:p>
      </dgm:t>
    </dgm:pt>
    <dgm:pt modelId="{5B39F3F3-ACBB-43B5-8B9A-333BDEF14F24}">
      <dgm:prSet phldrT="[Text]" custT="1"/>
      <dgm:spPr>
        <a:solidFill>
          <a:schemeClr val="accent1"/>
        </a:solidFill>
      </dgm:spPr>
      <dgm:t>
        <a:bodyPr/>
        <a:lstStyle/>
        <a:p>
          <a:r>
            <a:rPr lang="en-US" sz="2400" dirty="0" smtClean="0">
              <a:latin typeface="Calibri" panose="020F0502020204030204" pitchFamily="34" charset="0"/>
            </a:rPr>
            <a:t>100 Million People Living Healthier Lives by 2020</a:t>
          </a:r>
          <a:endParaRPr lang="en-US" sz="2400" dirty="0">
            <a:latin typeface="Calibri" panose="020F0502020204030204" pitchFamily="34" charset="0"/>
          </a:endParaRPr>
        </a:p>
      </dgm:t>
    </dgm:pt>
    <dgm:pt modelId="{6A217555-9619-4DBC-BF3F-3E587DC3ECB7}" type="parTrans" cxnId="{9A142D4C-44BE-41AC-90E2-6A2B414AFE86}">
      <dgm:prSet/>
      <dgm:spPr/>
      <dgm:t>
        <a:bodyPr/>
        <a:lstStyle/>
        <a:p>
          <a:endParaRPr lang="en-US">
            <a:latin typeface="Garamond" panose="02020404030301010803" pitchFamily="18" charset="0"/>
          </a:endParaRPr>
        </a:p>
      </dgm:t>
    </dgm:pt>
    <dgm:pt modelId="{0DD855CC-4007-4758-A499-3202F6F574E8}" type="sibTrans" cxnId="{9A142D4C-44BE-41AC-90E2-6A2B414AFE86}">
      <dgm:prSet/>
      <dgm:spPr/>
      <dgm:t>
        <a:bodyPr/>
        <a:lstStyle/>
        <a:p>
          <a:endParaRPr lang="en-US">
            <a:latin typeface="Garamond" panose="02020404030301010803" pitchFamily="18" charset="0"/>
          </a:endParaRPr>
        </a:p>
      </dgm:t>
    </dgm:pt>
    <dgm:pt modelId="{5712A53B-34EF-4146-9A74-2F90117D0AEB}">
      <dgm:prSet phldrT="[Text]" custT="1"/>
      <dgm:spPr/>
      <dgm:t>
        <a:bodyPr/>
        <a:lstStyle/>
        <a:p>
          <a:r>
            <a:rPr lang="en-US" sz="2400" dirty="0" smtClean="0">
              <a:latin typeface="Calibri" panose="020F0502020204030204" pitchFamily="34" charset="0"/>
            </a:rPr>
            <a:t>System transformation</a:t>
          </a:r>
          <a:endParaRPr lang="en-US" sz="2400" dirty="0">
            <a:latin typeface="Calibri" panose="020F0502020204030204" pitchFamily="34" charset="0"/>
          </a:endParaRPr>
        </a:p>
      </dgm:t>
    </dgm:pt>
    <dgm:pt modelId="{9FDA8701-88FD-4DDA-96BF-CAD2922D6E95}" type="parTrans" cxnId="{4B463AFC-033D-487F-94C8-01396B606BFF}">
      <dgm:prSet/>
      <dgm:spPr/>
      <dgm:t>
        <a:bodyPr/>
        <a:lstStyle/>
        <a:p>
          <a:endParaRPr lang="en-US">
            <a:latin typeface="Garamond" panose="02020404030301010803" pitchFamily="18" charset="0"/>
          </a:endParaRPr>
        </a:p>
      </dgm:t>
    </dgm:pt>
    <dgm:pt modelId="{35573286-0693-49F0-93C2-473F22880EC4}" type="sibTrans" cxnId="{4B463AFC-033D-487F-94C8-01396B606BFF}">
      <dgm:prSet/>
      <dgm:spPr/>
      <dgm:t>
        <a:bodyPr/>
        <a:lstStyle/>
        <a:p>
          <a:endParaRPr lang="en-US" dirty="0">
            <a:latin typeface="Calibri" panose="020F0502020204030204" pitchFamily="34" charset="0"/>
          </a:endParaRPr>
        </a:p>
      </dgm:t>
    </dgm:pt>
    <dgm:pt modelId="{23520490-DFE7-460B-9FE9-2CC48DE10890}" type="pres">
      <dgm:prSet presAssocID="{C09A424E-4BE5-4CD5-90D5-F17C9D7C0BC7}" presName="Name0" presStyleCnt="0">
        <dgm:presLayoutVars>
          <dgm:dir/>
          <dgm:resizeHandles val="exact"/>
        </dgm:presLayoutVars>
      </dgm:prSet>
      <dgm:spPr/>
    </dgm:pt>
    <dgm:pt modelId="{717986C6-FD73-40C7-8982-F482EC10683D}" type="pres">
      <dgm:prSet presAssocID="{C09A424E-4BE5-4CD5-90D5-F17C9D7C0BC7}" presName="vNodes" presStyleCnt="0"/>
      <dgm:spPr/>
    </dgm:pt>
    <dgm:pt modelId="{588044E5-75CD-4F1F-B958-E2DFF838AFA4}" type="pres">
      <dgm:prSet presAssocID="{31AA5344-F8AD-4278-85AD-0CD94B836CC3}" presName="node" presStyleLbl="node1" presStyleIdx="0" presStyleCnt="4" custScaleX="373606" custScaleY="122848">
        <dgm:presLayoutVars>
          <dgm:bulletEnabled val="1"/>
        </dgm:presLayoutVars>
      </dgm:prSet>
      <dgm:spPr/>
      <dgm:t>
        <a:bodyPr/>
        <a:lstStyle/>
        <a:p>
          <a:endParaRPr lang="en-US"/>
        </a:p>
      </dgm:t>
    </dgm:pt>
    <dgm:pt modelId="{1350C0C4-5C8D-4630-8510-FF19740E9E5C}" type="pres">
      <dgm:prSet presAssocID="{07BE4842-55DF-4491-8B11-4B4E73F30AE8}" presName="spacerT" presStyleCnt="0"/>
      <dgm:spPr/>
    </dgm:pt>
    <dgm:pt modelId="{F5679F8F-1D6A-4805-8DF2-CB2B434BE094}" type="pres">
      <dgm:prSet presAssocID="{07BE4842-55DF-4491-8B11-4B4E73F30AE8}" presName="sibTrans" presStyleLbl="sibTrans2D1" presStyleIdx="0" presStyleCnt="3"/>
      <dgm:spPr/>
      <dgm:t>
        <a:bodyPr/>
        <a:lstStyle/>
        <a:p>
          <a:endParaRPr lang="en-US"/>
        </a:p>
      </dgm:t>
    </dgm:pt>
    <dgm:pt modelId="{53F1C03F-0D05-45DA-825F-44B8BA543C30}" type="pres">
      <dgm:prSet presAssocID="{07BE4842-55DF-4491-8B11-4B4E73F30AE8}" presName="spacerB" presStyleCnt="0"/>
      <dgm:spPr/>
    </dgm:pt>
    <dgm:pt modelId="{6A9367F0-E839-4266-88DC-686F12442DF3}" type="pres">
      <dgm:prSet presAssocID="{A07D9080-FB78-4810-9E1B-FD08FAC8FD35}" presName="node" presStyleLbl="node1" presStyleIdx="1" presStyleCnt="4" custScaleX="417361" custScaleY="109425">
        <dgm:presLayoutVars>
          <dgm:bulletEnabled val="1"/>
        </dgm:presLayoutVars>
      </dgm:prSet>
      <dgm:spPr/>
      <dgm:t>
        <a:bodyPr/>
        <a:lstStyle/>
        <a:p>
          <a:endParaRPr lang="en-US"/>
        </a:p>
      </dgm:t>
    </dgm:pt>
    <dgm:pt modelId="{395E058D-B84B-41E7-9937-8E8238BF1A9D}" type="pres">
      <dgm:prSet presAssocID="{FEE1A01C-381C-417F-9E60-947A103FF71E}" presName="spacerT" presStyleCnt="0"/>
      <dgm:spPr/>
    </dgm:pt>
    <dgm:pt modelId="{CD9DA4E3-BC62-4350-B78E-117587921FFD}" type="pres">
      <dgm:prSet presAssocID="{FEE1A01C-381C-417F-9E60-947A103FF71E}" presName="sibTrans" presStyleLbl="sibTrans2D1" presStyleIdx="1" presStyleCnt="3"/>
      <dgm:spPr/>
      <dgm:t>
        <a:bodyPr/>
        <a:lstStyle/>
        <a:p>
          <a:endParaRPr lang="en-US"/>
        </a:p>
      </dgm:t>
    </dgm:pt>
    <dgm:pt modelId="{7229EE38-452D-4F5B-92D7-8AB4CDFD8568}" type="pres">
      <dgm:prSet presAssocID="{FEE1A01C-381C-417F-9E60-947A103FF71E}" presName="spacerB" presStyleCnt="0"/>
      <dgm:spPr/>
    </dgm:pt>
    <dgm:pt modelId="{911D8CBB-FBE6-491D-AF41-1A971A10228E}" type="pres">
      <dgm:prSet presAssocID="{5712A53B-34EF-4146-9A74-2F90117D0AEB}" presName="node" presStyleLbl="node1" presStyleIdx="2" presStyleCnt="4" custScaleX="407389" custScaleY="111246" custLinFactNeighborY="17944">
        <dgm:presLayoutVars>
          <dgm:bulletEnabled val="1"/>
        </dgm:presLayoutVars>
      </dgm:prSet>
      <dgm:spPr/>
      <dgm:t>
        <a:bodyPr/>
        <a:lstStyle/>
        <a:p>
          <a:endParaRPr lang="en-US"/>
        </a:p>
      </dgm:t>
    </dgm:pt>
    <dgm:pt modelId="{5E916028-EB24-469B-9F2C-AA181FBF2CDF}" type="pres">
      <dgm:prSet presAssocID="{C09A424E-4BE5-4CD5-90D5-F17C9D7C0BC7}" presName="sibTransLast" presStyleLbl="sibTrans2D1" presStyleIdx="2" presStyleCnt="3"/>
      <dgm:spPr/>
      <dgm:t>
        <a:bodyPr/>
        <a:lstStyle/>
        <a:p>
          <a:endParaRPr lang="en-US"/>
        </a:p>
      </dgm:t>
    </dgm:pt>
    <dgm:pt modelId="{1008A700-6C91-42B0-85ED-03116B3FF8DE}" type="pres">
      <dgm:prSet presAssocID="{C09A424E-4BE5-4CD5-90D5-F17C9D7C0BC7}" presName="connectorText" presStyleLbl="sibTrans2D1" presStyleIdx="2" presStyleCnt="3"/>
      <dgm:spPr/>
      <dgm:t>
        <a:bodyPr/>
        <a:lstStyle/>
        <a:p>
          <a:endParaRPr lang="en-US"/>
        </a:p>
      </dgm:t>
    </dgm:pt>
    <dgm:pt modelId="{E88ED195-EB4C-41F7-A84C-9C8293D4E96F}" type="pres">
      <dgm:prSet presAssocID="{C09A424E-4BE5-4CD5-90D5-F17C9D7C0BC7}" presName="lastNode" presStyleLbl="node1" presStyleIdx="3" presStyleCnt="4" custScaleX="182058" custScaleY="107342">
        <dgm:presLayoutVars>
          <dgm:bulletEnabled val="1"/>
        </dgm:presLayoutVars>
      </dgm:prSet>
      <dgm:spPr/>
      <dgm:t>
        <a:bodyPr/>
        <a:lstStyle/>
        <a:p>
          <a:endParaRPr lang="en-US"/>
        </a:p>
      </dgm:t>
    </dgm:pt>
  </dgm:ptLst>
  <dgm:cxnLst>
    <dgm:cxn modelId="{C6F54D49-E6C2-4DF6-923B-EAEC87CB93AF}" type="presOf" srcId="{5B39F3F3-ACBB-43B5-8B9A-333BDEF14F24}" destId="{E88ED195-EB4C-41F7-A84C-9C8293D4E96F}" srcOrd="0" destOrd="0" presId="urn:microsoft.com/office/officeart/2005/8/layout/equation2"/>
    <dgm:cxn modelId="{6064B257-C4A3-4814-BA95-BAD567739292}" srcId="{C09A424E-4BE5-4CD5-90D5-F17C9D7C0BC7}" destId="{31AA5344-F8AD-4278-85AD-0CD94B836CC3}" srcOrd="0" destOrd="0" parTransId="{01E8DB6D-CE56-4103-AB33-D8E3E4AE507C}" sibTransId="{07BE4842-55DF-4491-8B11-4B4E73F30AE8}"/>
    <dgm:cxn modelId="{3DB94599-EF42-425C-A0E2-A5FAF6D06B61}" type="presOf" srcId="{A07D9080-FB78-4810-9E1B-FD08FAC8FD35}" destId="{6A9367F0-E839-4266-88DC-686F12442DF3}" srcOrd="0" destOrd="0" presId="urn:microsoft.com/office/officeart/2005/8/layout/equation2"/>
    <dgm:cxn modelId="{E5800232-ED7C-4786-9399-D85B7AE23C61}" type="presOf" srcId="{5712A53B-34EF-4146-9A74-2F90117D0AEB}" destId="{911D8CBB-FBE6-491D-AF41-1A971A10228E}" srcOrd="0" destOrd="0" presId="urn:microsoft.com/office/officeart/2005/8/layout/equation2"/>
    <dgm:cxn modelId="{3A61FF33-39FA-4D03-8D18-0830CFD50ACB}" type="presOf" srcId="{35573286-0693-49F0-93C2-473F22880EC4}" destId="{5E916028-EB24-469B-9F2C-AA181FBF2CDF}" srcOrd="0" destOrd="0" presId="urn:microsoft.com/office/officeart/2005/8/layout/equation2"/>
    <dgm:cxn modelId="{52EE539B-D060-4C12-8EDB-09FA8F104E92}" type="presOf" srcId="{07BE4842-55DF-4491-8B11-4B4E73F30AE8}" destId="{F5679F8F-1D6A-4805-8DF2-CB2B434BE094}" srcOrd="0" destOrd="0" presId="urn:microsoft.com/office/officeart/2005/8/layout/equation2"/>
    <dgm:cxn modelId="{4B463AFC-033D-487F-94C8-01396B606BFF}" srcId="{C09A424E-4BE5-4CD5-90D5-F17C9D7C0BC7}" destId="{5712A53B-34EF-4146-9A74-2F90117D0AEB}" srcOrd="2" destOrd="0" parTransId="{9FDA8701-88FD-4DDA-96BF-CAD2922D6E95}" sibTransId="{35573286-0693-49F0-93C2-473F22880EC4}"/>
    <dgm:cxn modelId="{E359ACFB-CFD9-460E-A140-56CA01CD5723}" srcId="{C09A424E-4BE5-4CD5-90D5-F17C9D7C0BC7}" destId="{A07D9080-FB78-4810-9E1B-FD08FAC8FD35}" srcOrd="1" destOrd="0" parTransId="{D852C048-A969-4EBF-9791-1BBDACC387D7}" sibTransId="{FEE1A01C-381C-417F-9E60-947A103FF71E}"/>
    <dgm:cxn modelId="{AC005C32-E5A8-4D9F-A692-62BC6D9C4CE2}" type="presOf" srcId="{FEE1A01C-381C-417F-9E60-947A103FF71E}" destId="{CD9DA4E3-BC62-4350-B78E-117587921FFD}" srcOrd="0" destOrd="0" presId="urn:microsoft.com/office/officeart/2005/8/layout/equation2"/>
    <dgm:cxn modelId="{9A142D4C-44BE-41AC-90E2-6A2B414AFE86}" srcId="{C09A424E-4BE5-4CD5-90D5-F17C9D7C0BC7}" destId="{5B39F3F3-ACBB-43B5-8B9A-333BDEF14F24}" srcOrd="3" destOrd="0" parTransId="{6A217555-9619-4DBC-BF3F-3E587DC3ECB7}" sibTransId="{0DD855CC-4007-4758-A499-3202F6F574E8}"/>
    <dgm:cxn modelId="{0142D34E-6400-4D81-9F13-06C8CE0193BE}" type="presOf" srcId="{35573286-0693-49F0-93C2-473F22880EC4}" destId="{1008A700-6C91-42B0-85ED-03116B3FF8DE}" srcOrd="1" destOrd="0" presId="urn:microsoft.com/office/officeart/2005/8/layout/equation2"/>
    <dgm:cxn modelId="{4CBB9CD5-467A-4B32-A2E0-0743B36ECD4F}" type="presOf" srcId="{C09A424E-4BE5-4CD5-90D5-F17C9D7C0BC7}" destId="{23520490-DFE7-460B-9FE9-2CC48DE10890}" srcOrd="0" destOrd="0" presId="urn:microsoft.com/office/officeart/2005/8/layout/equation2"/>
    <dgm:cxn modelId="{09241E1E-5318-4E0E-85C2-FE8E44A0C40F}" type="presOf" srcId="{31AA5344-F8AD-4278-85AD-0CD94B836CC3}" destId="{588044E5-75CD-4F1F-B958-E2DFF838AFA4}" srcOrd="0" destOrd="0" presId="urn:microsoft.com/office/officeart/2005/8/layout/equation2"/>
    <dgm:cxn modelId="{68E58F6A-5F87-4187-8448-3D9D03832F2D}" type="presParOf" srcId="{23520490-DFE7-460B-9FE9-2CC48DE10890}" destId="{717986C6-FD73-40C7-8982-F482EC10683D}" srcOrd="0" destOrd="0" presId="urn:microsoft.com/office/officeart/2005/8/layout/equation2"/>
    <dgm:cxn modelId="{408586A6-A66F-4793-81AD-9FE1427396E7}" type="presParOf" srcId="{717986C6-FD73-40C7-8982-F482EC10683D}" destId="{588044E5-75CD-4F1F-B958-E2DFF838AFA4}" srcOrd="0" destOrd="0" presId="urn:microsoft.com/office/officeart/2005/8/layout/equation2"/>
    <dgm:cxn modelId="{BC07EC76-09B1-4D43-AEF0-B95140671D18}" type="presParOf" srcId="{717986C6-FD73-40C7-8982-F482EC10683D}" destId="{1350C0C4-5C8D-4630-8510-FF19740E9E5C}" srcOrd="1" destOrd="0" presId="urn:microsoft.com/office/officeart/2005/8/layout/equation2"/>
    <dgm:cxn modelId="{FAAE2A9E-C61E-4A2B-ACD8-A33B157CF24D}" type="presParOf" srcId="{717986C6-FD73-40C7-8982-F482EC10683D}" destId="{F5679F8F-1D6A-4805-8DF2-CB2B434BE094}" srcOrd="2" destOrd="0" presId="urn:microsoft.com/office/officeart/2005/8/layout/equation2"/>
    <dgm:cxn modelId="{080DD461-31CE-451B-AC94-519479DD7076}" type="presParOf" srcId="{717986C6-FD73-40C7-8982-F482EC10683D}" destId="{53F1C03F-0D05-45DA-825F-44B8BA543C30}" srcOrd="3" destOrd="0" presId="urn:microsoft.com/office/officeart/2005/8/layout/equation2"/>
    <dgm:cxn modelId="{510E0228-30DD-4BA2-83BE-72BFE15BC0A6}" type="presParOf" srcId="{717986C6-FD73-40C7-8982-F482EC10683D}" destId="{6A9367F0-E839-4266-88DC-686F12442DF3}" srcOrd="4" destOrd="0" presId="urn:microsoft.com/office/officeart/2005/8/layout/equation2"/>
    <dgm:cxn modelId="{A7AF3086-EA67-4C92-8518-34C05A8C35DA}" type="presParOf" srcId="{717986C6-FD73-40C7-8982-F482EC10683D}" destId="{395E058D-B84B-41E7-9937-8E8238BF1A9D}" srcOrd="5" destOrd="0" presId="urn:microsoft.com/office/officeart/2005/8/layout/equation2"/>
    <dgm:cxn modelId="{37681BFE-0D78-4EA2-B9E8-B6B6A9ABFBF9}" type="presParOf" srcId="{717986C6-FD73-40C7-8982-F482EC10683D}" destId="{CD9DA4E3-BC62-4350-B78E-117587921FFD}" srcOrd="6" destOrd="0" presId="urn:microsoft.com/office/officeart/2005/8/layout/equation2"/>
    <dgm:cxn modelId="{125BAD3D-20A7-4206-A793-39233BD9438E}" type="presParOf" srcId="{717986C6-FD73-40C7-8982-F482EC10683D}" destId="{7229EE38-452D-4F5B-92D7-8AB4CDFD8568}" srcOrd="7" destOrd="0" presId="urn:microsoft.com/office/officeart/2005/8/layout/equation2"/>
    <dgm:cxn modelId="{5EDF7B30-1E3F-435C-97E1-4A5ABE2118EF}" type="presParOf" srcId="{717986C6-FD73-40C7-8982-F482EC10683D}" destId="{911D8CBB-FBE6-491D-AF41-1A971A10228E}" srcOrd="8" destOrd="0" presId="urn:microsoft.com/office/officeart/2005/8/layout/equation2"/>
    <dgm:cxn modelId="{DFE0D6D8-C4EC-44F9-BD1C-41487D3A40DE}" type="presParOf" srcId="{23520490-DFE7-460B-9FE9-2CC48DE10890}" destId="{5E916028-EB24-469B-9F2C-AA181FBF2CDF}" srcOrd="1" destOrd="0" presId="urn:microsoft.com/office/officeart/2005/8/layout/equation2"/>
    <dgm:cxn modelId="{6282267E-8B4C-4908-B341-2B6F269F2AA5}" type="presParOf" srcId="{5E916028-EB24-469B-9F2C-AA181FBF2CDF}" destId="{1008A700-6C91-42B0-85ED-03116B3FF8DE}" srcOrd="0" destOrd="0" presId="urn:microsoft.com/office/officeart/2005/8/layout/equation2"/>
    <dgm:cxn modelId="{ECA357FE-4E52-484E-9F56-4596A4526DAB}" type="presParOf" srcId="{23520490-DFE7-460B-9FE9-2CC48DE10890}" destId="{E88ED195-EB4C-41F7-A84C-9C8293D4E96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747C42-ADAF-4A33-A051-1EACFE22103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919F307-CE15-4F50-BB13-8B6A16B186E3}">
      <dgm:prSet phldrT="[Text]"/>
      <dgm:spPr/>
      <dgm:t>
        <a:bodyPr/>
        <a:lstStyle/>
        <a:p>
          <a:r>
            <a:rPr lang="en-US" dirty="0" smtClean="0"/>
            <a:t>Portfolio1</a:t>
          </a:r>
          <a:r>
            <a:rPr lang="en-US" dirty="0" smtClean="0"/>
            <a:t>: </a:t>
          </a:r>
          <a:r>
            <a:rPr lang="en-US" b="1" dirty="0" smtClean="0"/>
            <a:t>Patient </a:t>
          </a:r>
          <a:r>
            <a:rPr lang="en-US" dirty="0" smtClean="0"/>
            <a:t>physical </a:t>
          </a:r>
          <a:r>
            <a:rPr lang="en-US" dirty="0" smtClean="0"/>
            <a:t>and mental health</a:t>
          </a:r>
        </a:p>
      </dgm:t>
    </dgm:pt>
    <dgm:pt modelId="{FA8298D9-34AB-4454-B18A-8F5A290A8029}" type="parTrans" cxnId="{E1167227-F27E-4348-B92D-91028F581E48}">
      <dgm:prSet/>
      <dgm:spPr/>
      <dgm:t>
        <a:bodyPr/>
        <a:lstStyle/>
        <a:p>
          <a:endParaRPr lang="en-US"/>
        </a:p>
      </dgm:t>
    </dgm:pt>
    <dgm:pt modelId="{8CBD82EB-A999-427A-88AE-8A6C0472C374}" type="sibTrans" cxnId="{E1167227-F27E-4348-B92D-91028F581E48}">
      <dgm:prSet/>
      <dgm:spPr/>
      <dgm:t>
        <a:bodyPr/>
        <a:lstStyle/>
        <a:p>
          <a:endParaRPr lang="en-US"/>
        </a:p>
      </dgm:t>
    </dgm:pt>
    <dgm:pt modelId="{91A0A7CF-4A74-4AA7-8DF3-A07C263EBF90}">
      <dgm:prSet phldrT="[Text]"/>
      <dgm:spPr/>
      <dgm:t>
        <a:bodyPr/>
        <a:lstStyle/>
        <a:p>
          <a:r>
            <a:rPr lang="en-US" dirty="0" smtClean="0"/>
            <a:t>Portfolio 2</a:t>
          </a:r>
          <a:r>
            <a:rPr lang="en-US" dirty="0" smtClean="0"/>
            <a:t>: </a:t>
          </a:r>
          <a:r>
            <a:rPr lang="en-US" b="1" dirty="0" smtClean="0"/>
            <a:t>Patient</a:t>
          </a:r>
          <a:r>
            <a:rPr lang="en-US" dirty="0" smtClean="0"/>
            <a:t> social and spiritual </a:t>
          </a:r>
          <a:r>
            <a:rPr lang="en-US" b="1" dirty="0" smtClean="0"/>
            <a:t>wellbeing</a:t>
          </a:r>
          <a:endParaRPr lang="en-US" b="1" dirty="0"/>
        </a:p>
      </dgm:t>
    </dgm:pt>
    <dgm:pt modelId="{1E2C0ACE-5201-4860-B77B-8429845DACA5}" type="parTrans" cxnId="{8013FF3C-6E3D-4A30-8871-6156128887E4}">
      <dgm:prSet/>
      <dgm:spPr/>
      <dgm:t>
        <a:bodyPr/>
        <a:lstStyle/>
        <a:p>
          <a:endParaRPr lang="en-US"/>
        </a:p>
      </dgm:t>
    </dgm:pt>
    <dgm:pt modelId="{57C4CD72-D1B9-4321-A797-1FF56FD8CC1A}" type="sibTrans" cxnId="{8013FF3C-6E3D-4A30-8871-6156128887E4}">
      <dgm:prSet/>
      <dgm:spPr/>
      <dgm:t>
        <a:bodyPr/>
        <a:lstStyle/>
        <a:p>
          <a:endParaRPr lang="en-US"/>
        </a:p>
      </dgm:t>
    </dgm:pt>
    <dgm:pt modelId="{393BACF8-1A83-4133-9A82-326F4A9BEBFE}">
      <dgm:prSet phldrT="[Text]"/>
      <dgm:spPr/>
      <dgm:t>
        <a:bodyPr/>
        <a:lstStyle/>
        <a:p>
          <a:r>
            <a:rPr lang="en-US" dirty="0" smtClean="0"/>
            <a:t>Portfolio 3</a:t>
          </a:r>
          <a:r>
            <a:rPr lang="en-US" dirty="0" smtClean="0"/>
            <a:t>: </a:t>
          </a:r>
          <a:r>
            <a:rPr lang="en-US" b="1" dirty="0" smtClean="0"/>
            <a:t>Community </a:t>
          </a:r>
          <a:r>
            <a:rPr lang="en-US" dirty="0" smtClean="0"/>
            <a:t>health and wellbeing</a:t>
          </a:r>
          <a:endParaRPr lang="en-US" dirty="0"/>
        </a:p>
      </dgm:t>
    </dgm:pt>
    <dgm:pt modelId="{59230E7E-C560-4452-AE9E-1786A21CBC83}" type="parTrans" cxnId="{B4DFEE97-CD8C-411A-9E30-58BB7A4A99A2}">
      <dgm:prSet/>
      <dgm:spPr/>
      <dgm:t>
        <a:bodyPr/>
        <a:lstStyle/>
        <a:p>
          <a:endParaRPr lang="en-US"/>
        </a:p>
      </dgm:t>
    </dgm:pt>
    <dgm:pt modelId="{31493D0B-B409-488A-AFEF-55604ED42276}" type="sibTrans" cxnId="{B4DFEE97-CD8C-411A-9E30-58BB7A4A99A2}">
      <dgm:prSet/>
      <dgm:spPr/>
      <dgm:t>
        <a:bodyPr/>
        <a:lstStyle/>
        <a:p>
          <a:endParaRPr lang="en-US"/>
        </a:p>
      </dgm:t>
    </dgm:pt>
    <dgm:pt modelId="{14C2B673-0667-4571-875A-79C8C9AD942D}">
      <dgm:prSet phldrT="[Text]"/>
      <dgm:spPr/>
      <dgm:t>
        <a:bodyPr/>
        <a:lstStyle/>
        <a:p>
          <a:r>
            <a:rPr lang="en-US" dirty="0" smtClean="0"/>
            <a:t>Portfolio 4</a:t>
          </a:r>
          <a:r>
            <a:rPr lang="en-US" dirty="0" smtClean="0"/>
            <a:t>: </a:t>
          </a:r>
          <a:r>
            <a:rPr lang="en-US" b="1" dirty="0" smtClean="0"/>
            <a:t>Communities of solution</a:t>
          </a:r>
        </a:p>
      </dgm:t>
    </dgm:pt>
    <dgm:pt modelId="{C5EC0CEE-3FD4-4BA2-AE41-ED40D5B62B93}" type="parTrans" cxnId="{6CB401ED-F045-48E9-81F8-50938DE82143}">
      <dgm:prSet/>
      <dgm:spPr/>
      <dgm:t>
        <a:bodyPr/>
        <a:lstStyle/>
        <a:p>
          <a:endParaRPr lang="en-US"/>
        </a:p>
      </dgm:t>
    </dgm:pt>
    <dgm:pt modelId="{6490F2D2-9963-4709-B28E-2EB780A8DD83}" type="sibTrans" cxnId="{6CB401ED-F045-48E9-81F8-50938DE82143}">
      <dgm:prSet/>
      <dgm:spPr/>
      <dgm:t>
        <a:bodyPr/>
        <a:lstStyle/>
        <a:p>
          <a:endParaRPr lang="en-US"/>
        </a:p>
      </dgm:t>
    </dgm:pt>
    <dgm:pt modelId="{1DBA9972-2D75-4BDE-BBF4-1F3FF17E4EB2}" type="pres">
      <dgm:prSet presAssocID="{38747C42-ADAF-4A33-A051-1EACFE221035}" presName="rootnode" presStyleCnt="0">
        <dgm:presLayoutVars>
          <dgm:chMax/>
          <dgm:chPref/>
          <dgm:dir/>
          <dgm:animLvl val="lvl"/>
        </dgm:presLayoutVars>
      </dgm:prSet>
      <dgm:spPr/>
      <dgm:t>
        <a:bodyPr/>
        <a:lstStyle/>
        <a:p>
          <a:endParaRPr lang="en-US"/>
        </a:p>
      </dgm:t>
    </dgm:pt>
    <dgm:pt modelId="{F76FE61F-7F57-4BF1-80B7-A4D5B0202A14}" type="pres">
      <dgm:prSet presAssocID="{B919F307-CE15-4F50-BB13-8B6A16B186E3}" presName="composite" presStyleCnt="0"/>
      <dgm:spPr/>
      <dgm:t>
        <a:bodyPr/>
        <a:lstStyle/>
        <a:p>
          <a:endParaRPr lang="en-US"/>
        </a:p>
      </dgm:t>
    </dgm:pt>
    <dgm:pt modelId="{629B520D-0EF1-44B6-9F61-067DC10685AD}" type="pres">
      <dgm:prSet presAssocID="{B919F307-CE15-4F50-BB13-8B6A16B186E3}" presName="LShape" presStyleLbl="alignNode1" presStyleIdx="0" presStyleCnt="7"/>
      <dgm:spPr/>
      <dgm:t>
        <a:bodyPr/>
        <a:lstStyle/>
        <a:p>
          <a:endParaRPr lang="en-US"/>
        </a:p>
      </dgm:t>
    </dgm:pt>
    <dgm:pt modelId="{527CD9CB-AA04-4A7C-8256-FB5237F6794D}" type="pres">
      <dgm:prSet presAssocID="{B919F307-CE15-4F50-BB13-8B6A16B186E3}" presName="ParentText" presStyleLbl="revTx" presStyleIdx="0" presStyleCnt="4">
        <dgm:presLayoutVars>
          <dgm:chMax val="0"/>
          <dgm:chPref val="0"/>
          <dgm:bulletEnabled val="1"/>
        </dgm:presLayoutVars>
      </dgm:prSet>
      <dgm:spPr/>
      <dgm:t>
        <a:bodyPr/>
        <a:lstStyle/>
        <a:p>
          <a:endParaRPr lang="en-US"/>
        </a:p>
      </dgm:t>
    </dgm:pt>
    <dgm:pt modelId="{8AC70007-C1D2-42C5-9337-CC57A9E4B4DA}" type="pres">
      <dgm:prSet presAssocID="{B919F307-CE15-4F50-BB13-8B6A16B186E3}" presName="Triangle" presStyleLbl="alignNode1" presStyleIdx="1" presStyleCnt="7"/>
      <dgm:spPr/>
      <dgm:t>
        <a:bodyPr/>
        <a:lstStyle/>
        <a:p>
          <a:endParaRPr lang="en-US"/>
        </a:p>
      </dgm:t>
    </dgm:pt>
    <dgm:pt modelId="{4F723165-7F5E-4DD4-9851-548252322652}" type="pres">
      <dgm:prSet presAssocID="{8CBD82EB-A999-427A-88AE-8A6C0472C374}" presName="sibTrans" presStyleCnt="0"/>
      <dgm:spPr/>
      <dgm:t>
        <a:bodyPr/>
        <a:lstStyle/>
        <a:p>
          <a:endParaRPr lang="en-US"/>
        </a:p>
      </dgm:t>
    </dgm:pt>
    <dgm:pt modelId="{62D640B2-235E-454A-BA35-379A79634AD2}" type="pres">
      <dgm:prSet presAssocID="{8CBD82EB-A999-427A-88AE-8A6C0472C374}" presName="space" presStyleCnt="0"/>
      <dgm:spPr/>
      <dgm:t>
        <a:bodyPr/>
        <a:lstStyle/>
        <a:p>
          <a:endParaRPr lang="en-US"/>
        </a:p>
      </dgm:t>
    </dgm:pt>
    <dgm:pt modelId="{FEBEB66E-7A1E-4DC7-8060-FA228DF860C9}" type="pres">
      <dgm:prSet presAssocID="{91A0A7CF-4A74-4AA7-8DF3-A07C263EBF90}" presName="composite" presStyleCnt="0"/>
      <dgm:spPr/>
      <dgm:t>
        <a:bodyPr/>
        <a:lstStyle/>
        <a:p>
          <a:endParaRPr lang="en-US"/>
        </a:p>
      </dgm:t>
    </dgm:pt>
    <dgm:pt modelId="{D62CB70B-2F0D-4D08-BF3A-1E21790CC87B}" type="pres">
      <dgm:prSet presAssocID="{91A0A7CF-4A74-4AA7-8DF3-A07C263EBF90}" presName="LShape" presStyleLbl="alignNode1" presStyleIdx="2" presStyleCnt="7"/>
      <dgm:spPr/>
      <dgm:t>
        <a:bodyPr/>
        <a:lstStyle/>
        <a:p>
          <a:endParaRPr lang="en-US"/>
        </a:p>
      </dgm:t>
    </dgm:pt>
    <dgm:pt modelId="{75416F6C-186D-44A9-8BD2-84F303C3027A}" type="pres">
      <dgm:prSet presAssocID="{91A0A7CF-4A74-4AA7-8DF3-A07C263EBF90}" presName="ParentText" presStyleLbl="revTx" presStyleIdx="1" presStyleCnt="4">
        <dgm:presLayoutVars>
          <dgm:chMax val="0"/>
          <dgm:chPref val="0"/>
          <dgm:bulletEnabled val="1"/>
        </dgm:presLayoutVars>
      </dgm:prSet>
      <dgm:spPr/>
      <dgm:t>
        <a:bodyPr/>
        <a:lstStyle/>
        <a:p>
          <a:endParaRPr lang="en-US"/>
        </a:p>
      </dgm:t>
    </dgm:pt>
    <dgm:pt modelId="{3D106999-FCAB-4CEF-8865-3369DD6FC381}" type="pres">
      <dgm:prSet presAssocID="{91A0A7CF-4A74-4AA7-8DF3-A07C263EBF90}" presName="Triangle" presStyleLbl="alignNode1" presStyleIdx="3" presStyleCnt="7"/>
      <dgm:spPr/>
      <dgm:t>
        <a:bodyPr/>
        <a:lstStyle/>
        <a:p>
          <a:endParaRPr lang="en-US"/>
        </a:p>
      </dgm:t>
    </dgm:pt>
    <dgm:pt modelId="{BDABBD8E-1AB2-4389-B997-F96BF1D3CEB0}" type="pres">
      <dgm:prSet presAssocID="{57C4CD72-D1B9-4321-A797-1FF56FD8CC1A}" presName="sibTrans" presStyleCnt="0"/>
      <dgm:spPr/>
      <dgm:t>
        <a:bodyPr/>
        <a:lstStyle/>
        <a:p>
          <a:endParaRPr lang="en-US"/>
        </a:p>
      </dgm:t>
    </dgm:pt>
    <dgm:pt modelId="{5292D17A-5A72-4A8D-84E7-489EEC641C7A}" type="pres">
      <dgm:prSet presAssocID="{57C4CD72-D1B9-4321-A797-1FF56FD8CC1A}" presName="space" presStyleCnt="0"/>
      <dgm:spPr/>
      <dgm:t>
        <a:bodyPr/>
        <a:lstStyle/>
        <a:p>
          <a:endParaRPr lang="en-US"/>
        </a:p>
      </dgm:t>
    </dgm:pt>
    <dgm:pt modelId="{A44CBD12-78F0-457F-8F80-366417D69D9E}" type="pres">
      <dgm:prSet presAssocID="{393BACF8-1A83-4133-9A82-326F4A9BEBFE}" presName="composite" presStyleCnt="0"/>
      <dgm:spPr/>
      <dgm:t>
        <a:bodyPr/>
        <a:lstStyle/>
        <a:p>
          <a:endParaRPr lang="en-US"/>
        </a:p>
      </dgm:t>
    </dgm:pt>
    <dgm:pt modelId="{D7417A6B-978F-43CF-B0C7-6813FAD7597C}" type="pres">
      <dgm:prSet presAssocID="{393BACF8-1A83-4133-9A82-326F4A9BEBFE}" presName="LShape" presStyleLbl="alignNode1" presStyleIdx="4" presStyleCnt="7"/>
      <dgm:spPr/>
      <dgm:t>
        <a:bodyPr/>
        <a:lstStyle/>
        <a:p>
          <a:endParaRPr lang="en-US"/>
        </a:p>
      </dgm:t>
    </dgm:pt>
    <dgm:pt modelId="{80248C8F-6A22-4F94-B28D-BF37423DA988}" type="pres">
      <dgm:prSet presAssocID="{393BACF8-1A83-4133-9A82-326F4A9BEBFE}" presName="ParentText" presStyleLbl="revTx" presStyleIdx="2" presStyleCnt="4">
        <dgm:presLayoutVars>
          <dgm:chMax val="0"/>
          <dgm:chPref val="0"/>
          <dgm:bulletEnabled val="1"/>
        </dgm:presLayoutVars>
      </dgm:prSet>
      <dgm:spPr/>
      <dgm:t>
        <a:bodyPr/>
        <a:lstStyle/>
        <a:p>
          <a:endParaRPr lang="en-US"/>
        </a:p>
      </dgm:t>
    </dgm:pt>
    <dgm:pt modelId="{9DAB0F9F-5F3E-4DC9-9E4D-3DFDCC0E39C6}" type="pres">
      <dgm:prSet presAssocID="{393BACF8-1A83-4133-9A82-326F4A9BEBFE}" presName="Triangle" presStyleLbl="alignNode1" presStyleIdx="5" presStyleCnt="7"/>
      <dgm:spPr/>
      <dgm:t>
        <a:bodyPr/>
        <a:lstStyle/>
        <a:p>
          <a:endParaRPr lang="en-US"/>
        </a:p>
      </dgm:t>
    </dgm:pt>
    <dgm:pt modelId="{EC710EDC-6CD0-447A-802E-78A59A942963}" type="pres">
      <dgm:prSet presAssocID="{31493D0B-B409-488A-AFEF-55604ED42276}" presName="sibTrans" presStyleCnt="0"/>
      <dgm:spPr/>
      <dgm:t>
        <a:bodyPr/>
        <a:lstStyle/>
        <a:p>
          <a:endParaRPr lang="en-US"/>
        </a:p>
      </dgm:t>
    </dgm:pt>
    <dgm:pt modelId="{41A82841-3A43-40ED-ABAA-9697FE4E7509}" type="pres">
      <dgm:prSet presAssocID="{31493D0B-B409-488A-AFEF-55604ED42276}" presName="space" presStyleCnt="0"/>
      <dgm:spPr/>
      <dgm:t>
        <a:bodyPr/>
        <a:lstStyle/>
        <a:p>
          <a:endParaRPr lang="en-US"/>
        </a:p>
      </dgm:t>
    </dgm:pt>
    <dgm:pt modelId="{219E1E13-F706-4029-9F57-747EECA22B85}" type="pres">
      <dgm:prSet presAssocID="{14C2B673-0667-4571-875A-79C8C9AD942D}" presName="composite" presStyleCnt="0"/>
      <dgm:spPr/>
      <dgm:t>
        <a:bodyPr/>
        <a:lstStyle/>
        <a:p>
          <a:endParaRPr lang="en-US"/>
        </a:p>
      </dgm:t>
    </dgm:pt>
    <dgm:pt modelId="{E96D3909-68F2-4807-B706-77B202F68F9E}" type="pres">
      <dgm:prSet presAssocID="{14C2B673-0667-4571-875A-79C8C9AD942D}" presName="LShape" presStyleLbl="alignNode1" presStyleIdx="6" presStyleCnt="7"/>
      <dgm:spPr/>
      <dgm:t>
        <a:bodyPr/>
        <a:lstStyle/>
        <a:p>
          <a:endParaRPr lang="en-US"/>
        </a:p>
      </dgm:t>
    </dgm:pt>
    <dgm:pt modelId="{A5973448-85C3-4FF3-B226-2D109AD28516}" type="pres">
      <dgm:prSet presAssocID="{14C2B673-0667-4571-875A-79C8C9AD942D}" presName="ParentText" presStyleLbl="revTx" presStyleIdx="3" presStyleCnt="4">
        <dgm:presLayoutVars>
          <dgm:chMax val="0"/>
          <dgm:chPref val="0"/>
          <dgm:bulletEnabled val="1"/>
        </dgm:presLayoutVars>
      </dgm:prSet>
      <dgm:spPr/>
      <dgm:t>
        <a:bodyPr/>
        <a:lstStyle/>
        <a:p>
          <a:endParaRPr lang="en-US"/>
        </a:p>
      </dgm:t>
    </dgm:pt>
  </dgm:ptLst>
  <dgm:cxnLst>
    <dgm:cxn modelId="{6CB401ED-F045-48E9-81F8-50938DE82143}" srcId="{38747C42-ADAF-4A33-A051-1EACFE221035}" destId="{14C2B673-0667-4571-875A-79C8C9AD942D}" srcOrd="3" destOrd="0" parTransId="{C5EC0CEE-3FD4-4BA2-AE41-ED40D5B62B93}" sibTransId="{6490F2D2-9963-4709-B28E-2EB780A8DD83}"/>
    <dgm:cxn modelId="{E4276EDE-B82C-45BA-8B2D-2DDDF8357159}" type="presOf" srcId="{38747C42-ADAF-4A33-A051-1EACFE221035}" destId="{1DBA9972-2D75-4BDE-BBF4-1F3FF17E4EB2}" srcOrd="0" destOrd="0" presId="urn:microsoft.com/office/officeart/2009/3/layout/StepUpProcess"/>
    <dgm:cxn modelId="{8932C15D-116C-405B-B385-319714B1B7B7}" type="presOf" srcId="{91A0A7CF-4A74-4AA7-8DF3-A07C263EBF90}" destId="{75416F6C-186D-44A9-8BD2-84F303C3027A}" srcOrd="0" destOrd="0" presId="urn:microsoft.com/office/officeart/2009/3/layout/StepUpProcess"/>
    <dgm:cxn modelId="{BF172F03-26E6-40C9-BD03-E455405FDDB5}" type="presOf" srcId="{14C2B673-0667-4571-875A-79C8C9AD942D}" destId="{A5973448-85C3-4FF3-B226-2D109AD28516}" srcOrd="0" destOrd="0" presId="urn:microsoft.com/office/officeart/2009/3/layout/StepUpProcess"/>
    <dgm:cxn modelId="{8013FF3C-6E3D-4A30-8871-6156128887E4}" srcId="{38747C42-ADAF-4A33-A051-1EACFE221035}" destId="{91A0A7CF-4A74-4AA7-8DF3-A07C263EBF90}" srcOrd="1" destOrd="0" parTransId="{1E2C0ACE-5201-4860-B77B-8429845DACA5}" sibTransId="{57C4CD72-D1B9-4321-A797-1FF56FD8CC1A}"/>
    <dgm:cxn modelId="{6FB00D6E-2126-4713-B05A-17AED0FF30A7}" type="presOf" srcId="{B919F307-CE15-4F50-BB13-8B6A16B186E3}" destId="{527CD9CB-AA04-4A7C-8256-FB5237F6794D}" srcOrd="0" destOrd="0" presId="urn:microsoft.com/office/officeart/2009/3/layout/StepUpProcess"/>
    <dgm:cxn modelId="{B4DFEE97-CD8C-411A-9E30-58BB7A4A99A2}" srcId="{38747C42-ADAF-4A33-A051-1EACFE221035}" destId="{393BACF8-1A83-4133-9A82-326F4A9BEBFE}" srcOrd="2" destOrd="0" parTransId="{59230E7E-C560-4452-AE9E-1786A21CBC83}" sibTransId="{31493D0B-B409-488A-AFEF-55604ED42276}"/>
    <dgm:cxn modelId="{F63D7204-EE68-4DE0-AA0D-D7747C83A6FD}" type="presOf" srcId="{393BACF8-1A83-4133-9A82-326F4A9BEBFE}" destId="{80248C8F-6A22-4F94-B28D-BF37423DA988}" srcOrd="0" destOrd="0" presId="urn:microsoft.com/office/officeart/2009/3/layout/StepUpProcess"/>
    <dgm:cxn modelId="{E1167227-F27E-4348-B92D-91028F581E48}" srcId="{38747C42-ADAF-4A33-A051-1EACFE221035}" destId="{B919F307-CE15-4F50-BB13-8B6A16B186E3}" srcOrd="0" destOrd="0" parTransId="{FA8298D9-34AB-4454-B18A-8F5A290A8029}" sibTransId="{8CBD82EB-A999-427A-88AE-8A6C0472C374}"/>
    <dgm:cxn modelId="{2CC9A393-367C-4549-B5CA-E3FDCB9F58B2}" type="presParOf" srcId="{1DBA9972-2D75-4BDE-BBF4-1F3FF17E4EB2}" destId="{F76FE61F-7F57-4BF1-80B7-A4D5B0202A14}" srcOrd="0" destOrd="0" presId="urn:microsoft.com/office/officeart/2009/3/layout/StepUpProcess"/>
    <dgm:cxn modelId="{EDFFA112-8B8C-4033-B414-D4DE7BAFF648}" type="presParOf" srcId="{F76FE61F-7F57-4BF1-80B7-A4D5B0202A14}" destId="{629B520D-0EF1-44B6-9F61-067DC10685AD}" srcOrd="0" destOrd="0" presId="urn:microsoft.com/office/officeart/2009/3/layout/StepUpProcess"/>
    <dgm:cxn modelId="{1EC6869B-C5C1-4265-AB73-BA213682D001}" type="presParOf" srcId="{F76FE61F-7F57-4BF1-80B7-A4D5B0202A14}" destId="{527CD9CB-AA04-4A7C-8256-FB5237F6794D}" srcOrd="1" destOrd="0" presId="urn:microsoft.com/office/officeart/2009/3/layout/StepUpProcess"/>
    <dgm:cxn modelId="{3884082B-58FA-47E8-A3F9-156DB23191A3}" type="presParOf" srcId="{F76FE61F-7F57-4BF1-80B7-A4D5B0202A14}" destId="{8AC70007-C1D2-42C5-9337-CC57A9E4B4DA}" srcOrd="2" destOrd="0" presId="urn:microsoft.com/office/officeart/2009/3/layout/StepUpProcess"/>
    <dgm:cxn modelId="{0E892096-31B7-4EA3-8BF1-A9B581FBA59E}" type="presParOf" srcId="{1DBA9972-2D75-4BDE-BBF4-1F3FF17E4EB2}" destId="{4F723165-7F5E-4DD4-9851-548252322652}" srcOrd="1" destOrd="0" presId="urn:microsoft.com/office/officeart/2009/3/layout/StepUpProcess"/>
    <dgm:cxn modelId="{59FE0008-997F-46F4-8DA4-3349BFE66DFD}" type="presParOf" srcId="{4F723165-7F5E-4DD4-9851-548252322652}" destId="{62D640B2-235E-454A-BA35-379A79634AD2}" srcOrd="0" destOrd="0" presId="urn:microsoft.com/office/officeart/2009/3/layout/StepUpProcess"/>
    <dgm:cxn modelId="{DC86411D-9C4D-49BE-B64B-C12CB62E0D03}" type="presParOf" srcId="{1DBA9972-2D75-4BDE-BBF4-1F3FF17E4EB2}" destId="{FEBEB66E-7A1E-4DC7-8060-FA228DF860C9}" srcOrd="2" destOrd="0" presId="urn:microsoft.com/office/officeart/2009/3/layout/StepUpProcess"/>
    <dgm:cxn modelId="{3B911FCE-5FA6-4623-8C72-958688757E93}" type="presParOf" srcId="{FEBEB66E-7A1E-4DC7-8060-FA228DF860C9}" destId="{D62CB70B-2F0D-4D08-BF3A-1E21790CC87B}" srcOrd="0" destOrd="0" presId="urn:microsoft.com/office/officeart/2009/3/layout/StepUpProcess"/>
    <dgm:cxn modelId="{01976DD6-52F3-4B8B-9F30-A1E1E21988ED}" type="presParOf" srcId="{FEBEB66E-7A1E-4DC7-8060-FA228DF860C9}" destId="{75416F6C-186D-44A9-8BD2-84F303C3027A}" srcOrd="1" destOrd="0" presId="urn:microsoft.com/office/officeart/2009/3/layout/StepUpProcess"/>
    <dgm:cxn modelId="{28B8E8DF-5207-4509-8725-C415E03463D6}" type="presParOf" srcId="{FEBEB66E-7A1E-4DC7-8060-FA228DF860C9}" destId="{3D106999-FCAB-4CEF-8865-3369DD6FC381}" srcOrd="2" destOrd="0" presId="urn:microsoft.com/office/officeart/2009/3/layout/StepUpProcess"/>
    <dgm:cxn modelId="{B4B2179B-C293-4346-8EB2-D2C3BA7BC416}" type="presParOf" srcId="{1DBA9972-2D75-4BDE-BBF4-1F3FF17E4EB2}" destId="{BDABBD8E-1AB2-4389-B997-F96BF1D3CEB0}" srcOrd="3" destOrd="0" presId="urn:microsoft.com/office/officeart/2009/3/layout/StepUpProcess"/>
    <dgm:cxn modelId="{442DF3F1-FE1D-4EE4-BA8C-A8A935B39614}" type="presParOf" srcId="{BDABBD8E-1AB2-4389-B997-F96BF1D3CEB0}" destId="{5292D17A-5A72-4A8D-84E7-489EEC641C7A}" srcOrd="0" destOrd="0" presId="urn:microsoft.com/office/officeart/2009/3/layout/StepUpProcess"/>
    <dgm:cxn modelId="{81590B31-77BC-4254-999E-0D71BC6874F8}" type="presParOf" srcId="{1DBA9972-2D75-4BDE-BBF4-1F3FF17E4EB2}" destId="{A44CBD12-78F0-457F-8F80-366417D69D9E}" srcOrd="4" destOrd="0" presId="urn:microsoft.com/office/officeart/2009/3/layout/StepUpProcess"/>
    <dgm:cxn modelId="{88637F89-B485-450B-8A00-79983625A7E5}" type="presParOf" srcId="{A44CBD12-78F0-457F-8F80-366417D69D9E}" destId="{D7417A6B-978F-43CF-B0C7-6813FAD7597C}" srcOrd="0" destOrd="0" presId="urn:microsoft.com/office/officeart/2009/3/layout/StepUpProcess"/>
    <dgm:cxn modelId="{903D3FC3-B75E-4474-9FCB-C2D46A2BA04A}" type="presParOf" srcId="{A44CBD12-78F0-457F-8F80-366417D69D9E}" destId="{80248C8F-6A22-4F94-B28D-BF37423DA988}" srcOrd="1" destOrd="0" presId="urn:microsoft.com/office/officeart/2009/3/layout/StepUpProcess"/>
    <dgm:cxn modelId="{C45963A2-638A-49F7-B26C-F675CE030A63}" type="presParOf" srcId="{A44CBD12-78F0-457F-8F80-366417D69D9E}" destId="{9DAB0F9F-5F3E-4DC9-9E4D-3DFDCC0E39C6}" srcOrd="2" destOrd="0" presId="urn:microsoft.com/office/officeart/2009/3/layout/StepUpProcess"/>
    <dgm:cxn modelId="{7B6B8C09-AEE6-46AC-B5BA-C10E60BC2DBD}" type="presParOf" srcId="{1DBA9972-2D75-4BDE-BBF4-1F3FF17E4EB2}" destId="{EC710EDC-6CD0-447A-802E-78A59A942963}" srcOrd="5" destOrd="0" presId="urn:microsoft.com/office/officeart/2009/3/layout/StepUpProcess"/>
    <dgm:cxn modelId="{1D46D998-681B-49E9-AE3C-1A283AA6791C}" type="presParOf" srcId="{EC710EDC-6CD0-447A-802E-78A59A942963}" destId="{41A82841-3A43-40ED-ABAA-9697FE4E7509}" srcOrd="0" destOrd="0" presId="urn:microsoft.com/office/officeart/2009/3/layout/StepUpProcess"/>
    <dgm:cxn modelId="{7BE71DCE-684D-4C81-AEC7-0F9D1B2592A0}" type="presParOf" srcId="{1DBA9972-2D75-4BDE-BBF4-1F3FF17E4EB2}" destId="{219E1E13-F706-4029-9F57-747EECA22B85}" srcOrd="6" destOrd="0" presId="urn:microsoft.com/office/officeart/2009/3/layout/StepUpProcess"/>
    <dgm:cxn modelId="{E663D1F8-4748-4489-9228-46F24E96FB2A}" type="presParOf" srcId="{219E1E13-F706-4029-9F57-747EECA22B85}" destId="{E96D3909-68F2-4807-B706-77B202F68F9E}" srcOrd="0" destOrd="0" presId="urn:microsoft.com/office/officeart/2009/3/layout/StepUpProcess"/>
    <dgm:cxn modelId="{524EED55-A75A-49AF-B296-7289A9A510E5}" type="presParOf" srcId="{219E1E13-F706-4029-9F57-747EECA22B85}" destId="{A5973448-85C3-4FF3-B226-2D109AD2851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CF671B-1EB7-403A-B50F-D751C7D5661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CBE71D64-88EF-41F2-ACAD-C97382971B5F}">
      <dgm:prSet phldrT="[Text]"/>
      <dgm:spPr/>
      <dgm:t>
        <a:bodyPr/>
        <a:lstStyle/>
        <a:p>
          <a:r>
            <a:rPr lang="en-US" dirty="0" smtClean="0"/>
            <a:t>Leading from within</a:t>
          </a:r>
          <a:endParaRPr lang="en-US" dirty="0"/>
        </a:p>
      </dgm:t>
    </dgm:pt>
    <dgm:pt modelId="{9727FCF9-FF9C-44B7-8923-29D40D53669B}" type="parTrans" cxnId="{14EDCB26-469B-4E88-A8BB-02EFCEE5C176}">
      <dgm:prSet/>
      <dgm:spPr/>
      <dgm:t>
        <a:bodyPr/>
        <a:lstStyle/>
        <a:p>
          <a:endParaRPr lang="en-US"/>
        </a:p>
      </dgm:t>
    </dgm:pt>
    <dgm:pt modelId="{D866B635-7260-4D32-AFCB-A9A42DA71564}" type="sibTrans" cxnId="{14EDCB26-469B-4E88-A8BB-02EFCEE5C176}">
      <dgm:prSet/>
      <dgm:spPr/>
      <dgm:t>
        <a:bodyPr/>
        <a:lstStyle/>
        <a:p>
          <a:endParaRPr lang="en-US"/>
        </a:p>
      </dgm:t>
    </dgm:pt>
    <dgm:pt modelId="{391E4CA4-2D72-43E5-8633-783197E8A52E}">
      <dgm:prSet phldrT="[Text]"/>
      <dgm:spPr/>
      <dgm:t>
        <a:bodyPr/>
        <a:lstStyle/>
        <a:p>
          <a:r>
            <a:rPr lang="en-US" dirty="0" smtClean="0"/>
            <a:t>Leading together</a:t>
          </a:r>
          <a:endParaRPr lang="en-US" dirty="0"/>
        </a:p>
      </dgm:t>
    </dgm:pt>
    <dgm:pt modelId="{AEE909E2-F707-40F5-92FC-F5E3E6981896}" type="parTrans" cxnId="{0ACDAAB2-BD7E-4D82-A15A-3050EEF1079E}">
      <dgm:prSet/>
      <dgm:spPr/>
      <dgm:t>
        <a:bodyPr/>
        <a:lstStyle/>
        <a:p>
          <a:endParaRPr lang="en-US"/>
        </a:p>
      </dgm:t>
    </dgm:pt>
    <dgm:pt modelId="{5AF505DE-7998-4B7C-8725-E80C812029A8}" type="sibTrans" cxnId="{0ACDAAB2-BD7E-4D82-A15A-3050EEF1079E}">
      <dgm:prSet/>
      <dgm:spPr/>
      <dgm:t>
        <a:bodyPr/>
        <a:lstStyle/>
        <a:p>
          <a:endParaRPr lang="en-US"/>
        </a:p>
      </dgm:t>
    </dgm:pt>
    <dgm:pt modelId="{BC03F222-63A5-4098-A409-5548190B7DF9}">
      <dgm:prSet phldrT="[Text]"/>
      <dgm:spPr/>
      <dgm:t>
        <a:bodyPr/>
        <a:lstStyle/>
        <a:p>
          <a:r>
            <a:rPr lang="en-US" dirty="0" smtClean="0"/>
            <a:t>Leading for outcomes</a:t>
          </a:r>
          <a:endParaRPr lang="en-US" dirty="0"/>
        </a:p>
      </dgm:t>
    </dgm:pt>
    <dgm:pt modelId="{F8A1EC0D-C09F-450D-85B4-3A266C2B487A}" type="parTrans" cxnId="{A2702EDA-E0C3-432C-9A47-84421DC5CC4E}">
      <dgm:prSet/>
      <dgm:spPr/>
      <dgm:t>
        <a:bodyPr/>
        <a:lstStyle/>
        <a:p>
          <a:endParaRPr lang="en-US"/>
        </a:p>
      </dgm:t>
    </dgm:pt>
    <dgm:pt modelId="{213938BB-4B24-4AF2-9027-8980018B495B}" type="sibTrans" cxnId="{A2702EDA-E0C3-432C-9A47-84421DC5CC4E}">
      <dgm:prSet/>
      <dgm:spPr/>
      <dgm:t>
        <a:bodyPr/>
        <a:lstStyle/>
        <a:p>
          <a:endParaRPr lang="en-US"/>
        </a:p>
      </dgm:t>
    </dgm:pt>
    <dgm:pt modelId="{3A72D22B-6BBF-4877-A0AA-E3CFB6876C17}">
      <dgm:prSet phldrT="[Text]"/>
      <dgm:spPr/>
      <dgm:t>
        <a:bodyPr/>
        <a:lstStyle/>
        <a:p>
          <a:r>
            <a:rPr lang="en-US" dirty="0" smtClean="0"/>
            <a:t>Leading for equity</a:t>
          </a:r>
          <a:endParaRPr lang="en-US" dirty="0"/>
        </a:p>
      </dgm:t>
    </dgm:pt>
    <dgm:pt modelId="{55AF9578-7A2E-4860-B49F-A9065E9D6D5F}" type="parTrans" cxnId="{566AC50E-6020-4AD5-B0F3-F6B9D92682F7}">
      <dgm:prSet/>
      <dgm:spPr/>
      <dgm:t>
        <a:bodyPr/>
        <a:lstStyle/>
        <a:p>
          <a:endParaRPr lang="en-US"/>
        </a:p>
      </dgm:t>
    </dgm:pt>
    <dgm:pt modelId="{C8107429-3136-4DEB-8124-E7CFECA3E074}" type="sibTrans" cxnId="{566AC50E-6020-4AD5-B0F3-F6B9D92682F7}">
      <dgm:prSet/>
      <dgm:spPr/>
      <dgm:t>
        <a:bodyPr/>
        <a:lstStyle/>
        <a:p>
          <a:endParaRPr lang="en-US"/>
        </a:p>
      </dgm:t>
    </dgm:pt>
    <dgm:pt modelId="{D36DF796-C11F-484D-866A-75D09224E72F}" type="pres">
      <dgm:prSet presAssocID="{68CF671B-1EB7-403A-B50F-D751C7D56615}" presName="Name0" presStyleCnt="0">
        <dgm:presLayoutVars>
          <dgm:chMax val="7"/>
          <dgm:dir/>
          <dgm:animLvl val="lvl"/>
          <dgm:resizeHandles val="exact"/>
        </dgm:presLayoutVars>
      </dgm:prSet>
      <dgm:spPr/>
      <dgm:t>
        <a:bodyPr/>
        <a:lstStyle/>
        <a:p>
          <a:endParaRPr lang="en-US"/>
        </a:p>
      </dgm:t>
    </dgm:pt>
    <dgm:pt modelId="{5586D8B1-716A-41D0-891A-B7142E42FB9D}" type="pres">
      <dgm:prSet presAssocID="{CBE71D64-88EF-41F2-ACAD-C97382971B5F}" presName="circle1" presStyleLbl="node1" presStyleIdx="0" presStyleCnt="4"/>
      <dgm:spPr/>
    </dgm:pt>
    <dgm:pt modelId="{AA3D0E73-C224-4987-BF5C-0FCADE68C4C0}" type="pres">
      <dgm:prSet presAssocID="{CBE71D64-88EF-41F2-ACAD-C97382971B5F}" presName="space" presStyleCnt="0"/>
      <dgm:spPr/>
    </dgm:pt>
    <dgm:pt modelId="{BA82B6A4-A854-4F11-9126-0287C2F8366D}" type="pres">
      <dgm:prSet presAssocID="{CBE71D64-88EF-41F2-ACAD-C97382971B5F}" presName="rect1" presStyleLbl="alignAcc1" presStyleIdx="0" presStyleCnt="4"/>
      <dgm:spPr/>
      <dgm:t>
        <a:bodyPr/>
        <a:lstStyle/>
        <a:p>
          <a:endParaRPr lang="en-US"/>
        </a:p>
      </dgm:t>
    </dgm:pt>
    <dgm:pt modelId="{B7FCC65D-CEA6-477B-AE27-867150A1AEAC}" type="pres">
      <dgm:prSet presAssocID="{391E4CA4-2D72-43E5-8633-783197E8A52E}" presName="vertSpace2" presStyleLbl="node1" presStyleIdx="0" presStyleCnt="4"/>
      <dgm:spPr/>
    </dgm:pt>
    <dgm:pt modelId="{4AFBAD81-A178-49A9-9C70-EAA5CEFB1657}" type="pres">
      <dgm:prSet presAssocID="{391E4CA4-2D72-43E5-8633-783197E8A52E}" presName="circle2" presStyleLbl="node1" presStyleIdx="1" presStyleCnt="4"/>
      <dgm:spPr/>
    </dgm:pt>
    <dgm:pt modelId="{1FB21E90-30AF-40D8-8733-CDD29FEF5DBA}" type="pres">
      <dgm:prSet presAssocID="{391E4CA4-2D72-43E5-8633-783197E8A52E}" presName="rect2" presStyleLbl="alignAcc1" presStyleIdx="1" presStyleCnt="4"/>
      <dgm:spPr/>
      <dgm:t>
        <a:bodyPr/>
        <a:lstStyle/>
        <a:p>
          <a:endParaRPr lang="en-US"/>
        </a:p>
      </dgm:t>
    </dgm:pt>
    <dgm:pt modelId="{46F076A0-0ED0-4C15-BE5A-8B38EA2ADF62}" type="pres">
      <dgm:prSet presAssocID="{BC03F222-63A5-4098-A409-5548190B7DF9}" presName="vertSpace3" presStyleLbl="node1" presStyleIdx="1" presStyleCnt="4"/>
      <dgm:spPr/>
    </dgm:pt>
    <dgm:pt modelId="{B40A362F-BE29-49AF-B8CC-EEBA9ACB2E3D}" type="pres">
      <dgm:prSet presAssocID="{BC03F222-63A5-4098-A409-5548190B7DF9}" presName="circle3" presStyleLbl="node1" presStyleIdx="2" presStyleCnt="4"/>
      <dgm:spPr/>
    </dgm:pt>
    <dgm:pt modelId="{9868B2F2-3A0F-410E-9E66-1D3B720F4BDC}" type="pres">
      <dgm:prSet presAssocID="{BC03F222-63A5-4098-A409-5548190B7DF9}" presName="rect3" presStyleLbl="alignAcc1" presStyleIdx="2" presStyleCnt="4"/>
      <dgm:spPr/>
      <dgm:t>
        <a:bodyPr/>
        <a:lstStyle/>
        <a:p>
          <a:endParaRPr lang="en-US"/>
        </a:p>
      </dgm:t>
    </dgm:pt>
    <dgm:pt modelId="{414D58A6-1CEF-4836-AF6E-89D8E5AEFC5A}" type="pres">
      <dgm:prSet presAssocID="{3A72D22B-6BBF-4877-A0AA-E3CFB6876C17}" presName="vertSpace4" presStyleLbl="node1" presStyleIdx="2" presStyleCnt="4"/>
      <dgm:spPr/>
    </dgm:pt>
    <dgm:pt modelId="{D0D3FC27-4DCE-46A8-B274-9990B78571D6}" type="pres">
      <dgm:prSet presAssocID="{3A72D22B-6BBF-4877-A0AA-E3CFB6876C17}" presName="circle4" presStyleLbl="node1" presStyleIdx="3" presStyleCnt="4"/>
      <dgm:spPr/>
    </dgm:pt>
    <dgm:pt modelId="{281F9C52-EA2D-4EB7-B835-72205E2B682F}" type="pres">
      <dgm:prSet presAssocID="{3A72D22B-6BBF-4877-A0AA-E3CFB6876C17}" presName="rect4" presStyleLbl="alignAcc1" presStyleIdx="3" presStyleCnt="4"/>
      <dgm:spPr/>
      <dgm:t>
        <a:bodyPr/>
        <a:lstStyle/>
        <a:p>
          <a:endParaRPr lang="en-US"/>
        </a:p>
      </dgm:t>
    </dgm:pt>
    <dgm:pt modelId="{04236B76-1E50-432F-9F75-E0690C23801B}" type="pres">
      <dgm:prSet presAssocID="{CBE71D64-88EF-41F2-ACAD-C97382971B5F}" presName="rect1ParTxNoCh" presStyleLbl="alignAcc1" presStyleIdx="3" presStyleCnt="4">
        <dgm:presLayoutVars>
          <dgm:chMax val="1"/>
          <dgm:bulletEnabled val="1"/>
        </dgm:presLayoutVars>
      </dgm:prSet>
      <dgm:spPr/>
      <dgm:t>
        <a:bodyPr/>
        <a:lstStyle/>
        <a:p>
          <a:endParaRPr lang="en-US"/>
        </a:p>
      </dgm:t>
    </dgm:pt>
    <dgm:pt modelId="{692F0200-8EDB-44AF-97FC-C1D822606AD4}" type="pres">
      <dgm:prSet presAssocID="{391E4CA4-2D72-43E5-8633-783197E8A52E}" presName="rect2ParTxNoCh" presStyleLbl="alignAcc1" presStyleIdx="3" presStyleCnt="4">
        <dgm:presLayoutVars>
          <dgm:chMax val="1"/>
          <dgm:bulletEnabled val="1"/>
        </dgm:presLayoutVars>
      </dgm:prSet>
      <dgm:spPr/>
      <dgm:t>
        <a:bodyPr/>
        <a:lstStyle/>
        <a:p>
          <a:endParaRPr lang="en-US"/>
        </a:p>
      </dgm:t>
    </dgm:pt>
    <dgm:pt modelId="{7C1D148D-C33C-4BA7-8516-81CB5F39CD6F}" type="pres">
      <dgm:prSet presAssocID="{BC03F222-63A5-4098-A409-5548190B7DF9}" presName="rect3ParTxNoCh" presStyleLbl="alignAcc1" presStyleIdx="3" presStyleCnt="4">
        <dgm:presLayoutVars>
          <dgm:chMax val="1"/>
          <dgm:bulletEnabled val="1"/>
        </dgm:presLayoutVars>
      </dgm:prSet>
      <dgm:spPr/>
      <dgm:t>
        <a:bodyPr/>
        <a:lstStyle/>
        <a:p>
          <a:endParaRPr lang="en-US"/>
        </a:p>
      </dgm:t>
    </dgm:pt>
    <dgm:pt modelId="{22C69236-5255-49FB-9426-1A02F081BA0B}" type="pres">
      <dgm:prSet presAssocID="{3A72D22B-6BBF-4877-A0AA-E3CFB6876C17}" presName="rect4ParTxNoCh" presStyleLbl="alignAcc1" presStyleIdx="3" presStyleCnt="4">
        <dgm:presLayoutVars>
          <dgm:chMax val="1"/>
          <dgm:bulletEnabled val="1"/>
        </dgm:presLayoutVars>
      </dgm:prSet>
      <dgm:spPr/>
      <dgm:t>
        <a:bodyPr/>
        <a:lstStyle/>
        <a:p>
          <a:endParaRPr lang="en-US"/>
        </a:p>
      </dgm:t>
    </dgm:pt>
  </dgm:ptLst>
  <dgm:cxnLst>
    <dgm:cxn modelId="{A2702EDA-E0C3-432C-9A47-84421DC5CC4E}" srcId="{68CF671B-1EB7-403A-B50F-D751C7D56615}" destId="{BC03F222-63A5-4098-A409-5548190B7DF9}" srcOrd="2" destOrd="0" parTransId="{F8A1EC0D-C09F-450D-85B4-3A266C2B487A}" sibTransId="{213938BB-4B24-4AF2-9027-8980018B495B}"/>
    <dgm:cxn modelId="{0ACDAAB2-BD7E-4D82-A15A-3050EEF1079E}" srcId="{68CF671B-1EB7-403A-B50F-D751C7D56615}" destId="{391E4CA4-2D72-43E5-8633-783197E8A52E}" srcOrd="1" destOrd="0" parTransId="{AEE909E2-F707-40F5-92FC-F5E3E6981896}" sibTransId="{5AF505DE-7998-4B7C-8725-E80C812029A8}"/>
    <dgm:cxn modelId="{5E1145D2-FD58-49A2-967E-3D4C9A3D3954}" type="presOf" srcId="{391E4CA4-2D72-43E5-8633-783197E8A52E}" destId="{1FB21E90-30AF-40D8-8733-CDD29FEF5DBA}" srcOrd="0" destOrd="0" presId="urn:microsoft.com/office/officeart/2005/8/layout/target3"/>
    <dgm:cxn modelId="{E870AAD9-6E80-4EFA-8EB1-40F6703F458C}" type="presOf" srcId="{68CF671B-1EB7-403A-B50F-D751C7D56615}" destId="{D36DF796-C11F-484D-866A-75D09224E72F}" srcOrd="0" destOrd="0" presId="urn:microsoft.com/office/officeart/2005/8/layout/target3"/>
    <dgm:cxn modelId="{283933A2-EDDA-4440-A0F4-08535D0311AB}" type="presOf" srcId="{CBE71D64-88EF-41F2-ACAD-C97382971B5F}" destId="{BA82B6A4-A854-4F11-9126-0287C2F8366D}" srcOrd="0" destOrd="0" presId="urn:microsoft.com/office/officeart/2005/8/layout/target3"/>
    <dgm:cxn modelId="{14EDCB26-469B-4E88-A8BB-02EFCEE5C176}" srcId="{68CF671B-1EB7-403A-B50F-D751C7D56615}" destId="{CBE71D64-88EF-41F2-ACAD-C97382971B5F}" srcOrd="0" destOrd="0" parTransId="{9727FCF9-FF9C-44B7-8923-29D40D53669B}" sibTransId="{D866B635-7260-4D32-AFCB-A9A42DA71564}"/>
    <dgm:cxn modelId="{1A53D3A0-41A7-4A13-8162-5A559FD6CE40}" type="presOf" srcId="{BC03F222-63A5-4098-A409-5548190B7DF9}" destId="{7C1D148D-C33C-4BA7-8516-81CB5F39CD6F}" srcOrd="1" destOrd="0" presId="urn:microsoft.com/office/officeart/2005/8/layout/target3"/>
    <dgm:cxn modelId="{1B8DFE4F-5749-402A-B46C-2EE12DEF5AF4}" type="presOf" srcId="{391E4CA4-2D72-43E5-8633-783197E8A52E}" destId="{692F0200-8EDB-44AF-97FC-C1D822606AD4}" srcOrd="1" destOrd="0" presId="urn:microsoft.com/office/officeart/2005/8/layout/target3"/>
    <dgm:cxn modelId="{83C160F9-1481-447B-8C8C-869EFFAA83DD}" type="presOf" srcId="{3A72D22B-6BBF-4877-A0AA-E3CFB6876C17}" destId="{281F9C52-EA2D-4EB7-B835-72205E2B682F}" srcOrd="0" destOrd="0" presId="urn:microsoft.com/office/officeart/2005/8/layout/target3"/>
    <dgm:cxn modelId="{63F9E239-E163-46CA-B381-718EE5C4032A}" type="presOf" srcId="{BC03F222-63A5-4098-A409-5548190B7DF9}" destId="{9868B2F2-3A0F-410E-9E66-1D3B720F4BDC}" srcOrd="0" destOrd="0" presId="urn:microsoft.com/office/officeart/2005/8/layout/target3"/>
    <dgm:cxn modelId="{975C5F3A-E73A-4113-B75F-50B7DB4F679C}" type="presOf" srcId="{3A72D22B-6BBF-4877-A0AA-E3CFB6876C17}" destId="{22C69236-5255-49FB-9426-1A02F081BA0B}" srcOrd="1" destOrd="0" presId="urn:microsoft.com/office/officeart/2005/8/layout/target3"/>
    <dgm:cxn modelId="{6653621E-A7C2-411C-B74C-3C33896CB733}" type="presOf" srcId="{CBE71D64-88EF-41F2-ACAD-C97382971B5F}" destId="{04236B76-1E50-432F-9F75-E0690C23801B}" srcOrd="1" destOrd="0" presId="urn:microsoft.com/office/officeart/2005/8/layout/target3"/>
    <dgm:cxn modelId="{566AC50E-6020-4AD5-B0F3-F6B9D92682F7}" srcId="{68CF671B-1EB7-403A-B50F-D751C7D56615}" destId="{3A72D22B-6BBF-4877-A0AA-E3CFB6876C17}" srcOrd="3" destOrd="0" parTransId="{55AF9578-7A2E-4860-B49F-A9065E9D6D5F}" sibTransId="{C8107429-3136-4DEB-8124-E7CFECA3E074}"/>
    <dgm:cxn modelId="{1B49827F-7EC3-4AD4-B1D9-E4B48F33313D}" type="presParOf" srcId="{D36DF796-C11F-484D-866A-75D09224E72F}" destId="{5586D8B1-716A-41D0-891A-B7142E42FB9D}" srcOrd="0" destOrd="0" presId="urn:microsoft.com/office/officeart/2005/8/layout/target3"/>
    <dgm:cxn modelId="{E40027A6-AA01-448C-A0BA-2A757A59CA22}" type="presParOf" srcId="{D36DF796-C11F-484D-866A-75D09224E72F}" destId="{AA3D0E73-C224-4987-BF5C-0FCADE68C4C0}" srcOrd="1" destOrd="0" presId="urn:microsoft.com/office/officeart/2005/8/layout/target3"/>
    <dgm:cxn modelId="{20BDEDB9-18CA-4ADD-8E14-2347216EC42E}" type="presParOf" srcId="{D36DF796-C11F-484D-866A-75D09224E72F}" destId="{BA82B6A4-A854-4F11-9126-0287C2F8366D}" srcOrd="2" destOrd="0" presId="urn:microsoft.com/office/officeart/2005/8/layout/target3"/>
    <dgm:cxn modelId="{07B91453-8584-46BA-96AE-2638C90BCBA8}" type="presParOf" srcId="{D36DF796-C11F-484D-866A-75D09224E72F}" destId="{B7FCC65D-CEA6-477B-AE27-867150A1AEAC}" srcOrd="3" destOrd="0" presId="urn:microsoft.com/office/officeart/2005/8/layout/target3"/>
    <dgm:cxn modelId="{3B1B61D0-2877-4FFB-8F2E-FB9B08BEA8FE}" type="presParOf" srcId="{D36DF796-C11F-484D-866A-75D09224E72F}" destId="{4AFBAD81-A178-49A9-9C70-EAA5CEFB1657}" srcOrd="4" destOrd="0" presId="urn:microsoft.com/office/officeart/2005/8/layout/target3"/>
    <dgm:cxn modelId="{63D9A00C-DB24-450C-8B38-4659F2F4C2D5}" type="presParOf" srcId="{D36DF796-C11F-484D-866A-75D09224E72F}" destId="{1FB21E90-30AF-40D8-8733-CDD29FEF5DBA}" srcOrd="5" destOrd="0" presId="urn:microsoft.com/office/officeart/2005/8/layout/target3"/>
    <dgm:cxn modelId="{03338AD7-F568-4484-9C07-BE95DCB50B4E}" type="presParOf" srcId="{D36DF796-C11F-484D-866A-75D09224E72F}" destId="{46F076A0-0ED0-4C15-BE5A-8B38EA2ADF62}" srcOrd="6" destOrd="0" presId="urn:microsoft.com/office/officeart/2005/8/layout/target3"/>
    <dgm:cxn modelId="{8FBF5329-1F7C-467C-AB87-D53EEA0BB7F3}" type="presParOf" srcId="{D36DF796-C11F-484D-866A-75D09224E72F}" destId="{B40A362F-BE29-49AF-B8CC-EEBA9ACB2E3D}" srcOrd="7" destOrd="0" presId="urn:microsoft.com/office/officeart/2005/8/layout/target3"/>
    <dgm:cxn modelId="{AC11EA81-21F0-4681-85BC-C650FD7D3EE1}" type="presParOf" srcId="{D36DF796-C11F-484D-866A-75D09224E72F}" destId="{9868B2F2-3A0F-410E-9E66-1D3B720F4BDC}" srcOrd="8" destOrd="0" presId="urn:microsoft.com/office/officeart/2005/8/layout/target3"/>
    <dgm:cxn modelId="{3C620954-AB76-4D67-811C-789634A4C142}" type="presParOf" srcId="{D36DF796-C11F-484D-866A-75D09224E72F}" destId="{414D58A6-1CEF-4836-AF6E-89D8E5AEFC5A}" srcOrd="9" destOrd="0" presId="urn:microsoft.com/office/officeart/2005/8/layout/target3"/>
    <dgm:cxn modelId="{360767DB-877F-41F2-B23F-255DFE228025}" type="presParOf" srcId="{D36DF796-C11F-484D-866A-75D09224E72F}" destId="{D0D3FC27-4DCE-46A8-B274-9990B78571D6}" srcOrd="10" destOrd="0" presId="urn:microsoft.com/office/officeart/2005/8/layout/target3"/>
    <dgm:cxn modelId="{A3AE66BC-F60A-4D69-AB4F-0D775FEFC464}" type="presParOf" srcId="{D36DF796-C11F-484D-866A-75D09224E72F}" destId="{281F9C52-EA2D-4EB7-B835-72205E2B682F}" srcOrd="11" destOrd="0" presId="urn:microsoft.com/office/officeart/2005/8/layout/target3"/>
    <dgm:cxn modelId="{B32313BA-71A3-410E-B9B3-96AB28544EFF}" type="presParOf" srcId="{D36DF796-C11F-484D-866A-75D09224E72F}" destId="{04236B76-1E50-432F-9F75-E0690C23801B}" srcOrd="12" destOrd="0" presId="urn:microsoft.com/office/officeart/2005/8/layout/target3"/>
    <dgm:cxn modelId="{5A1CB1F1-7CFE-46CB-A1C4-741CB1367A17}" type="presParOf" srcId="{D36DF796-C11F-484D-866A-75D09224E72F}" destId="{692F0200-8EDB-44AF-97FC-C1D822606AD4}" srcOrd="13" destOrd="0" presId="urn:microsoft.com/office/officeart/2005/8/layout/target3"/>
    <dgm:cxn modelId="{FA473537-02C8-436B-97F5-50DB46FA27E6}" type="presParOf" srcId="{D36DF796-C11F-484D-866A-75D09224E72F}" destId="{7C1D148D-C33C-4BA7-8516-81CB5F39CD6F}" srcOrd="14" destOrd="0" presId="urn:microsoft.com/office/officeart/2005/8/layout/target3"/>
    <dgm:cxn modelId="{70299423-1826-4373-BEBA-B9DA488E573B}" type="presParOf" srcId="{D36DF796-C11F-484D-866A-75D09224E72F}" destId="{22C69236-5255-49FB-9426-1A02F081BA0B}"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24F6BB-8FEE-43A4-B58C-B13C8AF6BFF1}" type="doc">
      <dgm:prSet loTypeId="urn:microsoft.com/office/officeart/2005/8/layout/radial6" loCatId="relationship" qsTypeId="urn:microsoft.com/office/officeart/2005/8/quickstyle/simple5" qsCatId="simple" csTypeId="urn:microsoft.com/office/officeart/2005/8/colors/colorful4" csCatId="colorful" phldr="1"/>
      <dgm:spPr/>
      <dgm:t>
        <a:bodyPr/>
        <a:lstStyle/>
        <a:p>
          <a:endParaRPr lang="en-US"/>
        </a:p>
      </dgm:t>
    </dgm:pt>
    <dgm:pt modelId="{C705B65A-9B82-4A8E-82C7-46EF4B7312AF}">
      <dgm:prSet phldrT="[Text]" custT="1"/>
      <dgm:spPr/>
      <dgm:t>
        <a:bodyPr/>
        <a:lstStyle/>
        <a:p>
          <a:r>
            <a:rPr lang="en-US" sz="2400" dirty="0" smtClean="0"/>
            <a:t>People</a:t>
          </a:r>
          <a:endParaRPr lang="en-US" sz="2400" dirty="0"/>
        </a:p>
      </dgm:t>
    </dgm:pt>
    <dgm:pt modelId="{79D55477-887E-4854-80B6-E42F147D284A}" type="parTrans" cxnId="{8AB1A784-92C4-4DCB-81B4-F5A39FD4398A}">
      <dgm:prSet/>
      <dgm:spPr/>
      <dgm:t>
        <a:bodyPr/>
        <a:lstStyle/>
        <a:p>
          <a:endParaRPr lang="en-US"/>
        </a:p>
      </dgm:t>
    </dgm:pt>
    <dgm:pt modelId="{7B359CB4-564C-480E-8232-5EB13BB8750A}" type="sibTrans" cxnId="{8AB1A784-92C4-4DCB-81B4-F5A39FD4398A}">
      <dgm:prSet/>
      <dgm:spPr/>
      <dgm:t>
        <a:bodyPr/>
        <a:lstStyle/>
        <a:p>
          <a:endParaRPr lang="en-US"/>
        </a:p>
      </dgm:t>
    </dgm:pt>
    <dgm:pt modelId="{1D1CDD5F-C968-4494-B981-634560C7B967}">
      <dgm:prSet phldrT="[Text]" custT="1"/>
      <dgm:spPr/>
      <dgm:t>
        <a:bodyPr/>
        <a:lstStyle/>
        <a:p>
          <a:r>
            <a:rPr lang="en-US" sz="2400" dirty="0" smtClean="0"/>
            <a:t>Systems of Society</a:t>
          </a:r>
          <a:endParaRPr lang="en-US" sz="2400" dirty="0"/>
        </a:p>
      </dgm:t>
    </dgm:pt>
    <dgm:pt modelId="{90BB7BAC-45CF-47BB-92C0-35398D00338C}" type="parTrans" cxnId="{F9A98476-F32F-4E28-9BA3-83A78D3138C7}">
      <dgm:prSet/>
      <dgm:spPr/>
      <dgm:t>
        <a:bodyPr/>
        <a:lstStyle/>
        <a:p>
          <a:endParaRPr lang="en-US"/>
        </a:p>
      </dgm:t>
    </dgm:pt>
    <dgm:pt modelId="{AE91C051-A3E1-40AD-8302-9704C38C54F4}" type="sibTrans" cxnId="{F9A98476-F32F-4E28-9BA3-83A78D3138C7}">
      <dgm:prSet/>
      <dgm:spPr/>
      <dgm:t>
        <a:bodyPr/>
        <a:lstStyle/>
        <a:p>
          <a:endParaRPr lang="en-US"/>
        </a:p>
      </dgm:t>
    </dgm:pt>
    <dgm:pt modelId="{268065F9-C4AA-4D3A-81EF-64671DDB51CC}">
      <dgm:prSet custT="1"/>
      <dgm:spPr/>
      <dgm:t>
        <a:bodyPr/>
        <a:lstStyle/>
        <a:p>
          <a:r>
            <a:rPr lang="en-US" sz="2400" dirty="0" smtClean="0"/>
            <a:t>Places</a:t>
          </a:r>
          <a:endParaRPr lang="en-US" sz="2400" dirty="0"/>
        </a:p>
      </dgm:t>
    </dgm:pt>
    <dgm:pt modelId="{0F4BD8AD-6819-4D41-84E5-0F71A701D21B}" type="parTrans" cxnId="{044BB26E-1A62-47A5-B610-193A5ACB7678}">
      <dgm:prSet/>
      <dgm:spPr/>
      <dgm:t>
        <a:bodyPr/>
        <a:lstStyle/>
        <a:p>
          <a:endParaRPr lang="en-US"/>
        </a:p>
      </dgm:t>
    </dgm:pt>
    <dgm:pt modelId="{A428AAB2-0A76-4DFB-9D73-80525517AEBC}" type="sibTrans" cxnId="{044BB26E-1A62-47A5-B610-193A5ACB7678}">
      <dgm:prSet/>
      <dgm:spPr/>
      <dgm:t>
        <a:bodyPr/>
        <a:lstStyle/>
        <a:p>
          <a:endParaRPr lang="en-US"/>
        </a:p>
      </dgm:t>
    </dgm:pt>
    <dgm:pt modelId="{7F890F53-F0C9-42BA-85F8-DED4320DA02D}">
      <dgm:prSet phldrT="[Text]" custT="1"/>
      <dgm:spPr>
        <a:solidFill>
          <a:schemeClr val="accent1"/>
        </a:solidFill>
      </dgm:spPr>
      <dgm:t>
        <a:bodyPr/>
        <a:lstStyle/>
        <a:p>
          <a:r>
            <a:rPr lang="en-US" sz="2400" dirty="0" smtClean="0"/>
            <a:t>Health, wellbeing and equity</a:t>
          </a:r>
          <a:endParaRPr lang="en-US" sz="2400" dirty="0"/>
        </a:p>
      </dgm:t>
    </dgm:pt>
    <dgm:pt modelId="{CD22B558-7793-49C1-8A99-20C9071C74AF}" type="parTrans" cxnId="{44A4F448-E953-44FD-9CA1-6AE00BA2A5D6}">
      <dgm:prSet/>
      <dgm:spPr/>
      <dgm:t>
        <a:bodyPr/>
        <a:lstStyle/>
        <a:p>
          <a:endParaRPr lang="en-US"/>
        </a:p>
      </dgm:t>
    </dgm:pt>
    <dgm:pt modelId="{AE41BFD9-391A-4BCA-8E34-B228521E0C1E}" type="sibTrans" cxnId="{44A4F448-E953-44FD-9CA1-6AE00BA2A5D6}">
      <dgm:prSet/>
      <dgm:spPr/>
      <dgm:t>
        <a:bodyPr/>
        <a:lstStyle/>
        <a:p>
          <a:endParaRPr lang="en-US"/>
        </a:p>
      </dgm:t>
    </dgm:pt>
    <dgm:pt modelId="{540D64F2-4CCF-46F6-B279-BED9E0D5B274}" type="pres">
      <dgm:prSet presAssocID="{F924F6BB-8FEE-43A4-B58C-B13C8AF6BFF1}" presName="Name0" presStyleCnt="0">
        <dgm:presLayoutVars>
          <dgm:chMax val="1"/>
          <dgm:dir/>
          <dgm:animLvl val="ctr"/>
          <dgm:resizeHandles val="exact"/>
        </dgm:presLayoutVars>
      </dgm:prSet>
      <dgm:spPr/>
      <dgm:t>
        <a:bodyPr/>
        <a:lstStyle/>
        <a:p>
          <a:endParaRPr lang="en-US"/>
        </a:p>
      </dgm:t>
    </dgm:pt>
    <dgm:pt modelId="{0C07253E-E49E-40A7-999F-5FB4505EB58C}" type="pres">
      <dgm:prSet presAssocID="{7F890F53-F0C9-42BA-85F8-DED4320DA02D}" presName="centerShape" presStyleLbl="node0" presStyleIdx="0" presStyleCnt="1" custScaleX="111832" custLinFactNeighborX="664" custLinFactNeighborY="-5644"/>
      <dgm:spPr/>
      <dgm:t>
        <a:bodyPr/>
        <a:lstStyle/>
        <a:p>
          <a:endParaRPr lang="en-US"/>
        </a:p>
      </dgm:t>
    </dgm:pt>
    <dgm:pt modelId="{1D4EA4AB-F981-432B-8082-58A57CB73305}" type="pres">
      <dgm:prSet presAssocID="{C705B65A-9B82-4A8E-82C7-46EF4B7312AF}" presName="node" presStyleLbl="node1" presStyleIdx="0" presStyleCnt="3" custScaleX="149876" custScaleY="108194">
        <dgm:presLayoutVars>
          <dgm:bulletEnabled val="1"/>
        </dgm:presLayoutVars>
      </dgm:prSet>
      <dgm:spPr/>
      <dgm:t>
        <a:bodyPr/>
        <a:lstStyle/>
        <a:p>
          <a:endParaRPr lang="en-US"/>
        </a:p>
      </dgm:t>
    </dgm:pt>
    <dgm:pt modelId="{A4637A73-A614-4C69-A712-F81315675FCB}" type="pres">
      <dgm:prSet presAssocID="{C705B65A-9B82-4A8E-82C7-46EF4B7312AF}" presName="dummy" presStyleCnt="0"/>
      <dgm:spPr/>
      <dgm:t>
        <a:bodyPr/>
        <a:lstStyle/>
        <a:p>
          <a:endParaRPr lang="en-US"/>
        </a:p>
      </dgm:t>
    </dgm:pt>
    <dgm:pt modelId="{510D3C1E-D4D2-4D9D-8FA2-5D27E93B62A1}" type="pres">
      <dgm:prSet presAssocID="{7B359CB4-564C-480E-8232-5EB13BB8750A}" presName="sibTrans" presStyleLbl="sibTrans2D1" presStyleIdx="0" presStyleCnt="3"/>
      <dgm:spPr/>
      <dgm:t>
        <a:bodyPr/>
        <a:lstStyle/>
        <a:p>
          <a:endParaRPr lang="en-US"/>
        </a:p>
      </dgm:t>
    </dgm:pt>
    <dgm:pt modelId="{5EE7BA09-367C-442E-8E4A-190AEAE7DFC4}" type="pres">
      <dgm:prSet presAssocID="{1D1CDD5F-C968-4494-B981-634560C7B967}" presName="node" presStyleLbl="node1" presStyleIdx="1" presStyleCnt="3" custScaleX="149831" custScaleY="105623">
        <dgm:presLayoutVars>
          <dgm:bulletEnabled val="1"/>
        </dgm:presLayoutVars>
      </dgm:prSet>
      <dgm:spPr/>
      <dgm:t>
        <a:bodyPr/>
        <a:lstStyle/>
        <a:p>
          <a:endParaRPr lang="en-US"/>
        </a:p>
      </dgm:t>
    </dgm:pt>
    <dgm:pt modelId="{E22EE88C-1CB0-4F7A-9915-5ED8BC823DF6}" type="pres">
      <dgm:prSet presAssocID="{1D1CDD5F-C968-4494-B981-634560C7B967}" presName="dummy" presStyleCnt="0"/>
      <dgm:spPr/>
      <dgm:t>
        <a:bodyPr/>
        <a:lstStyle/>
        <a:p>
          <a:endParaRPr lang="en-US"/>
        </a:p>
      </dgm:t>
    </dgm:pt>
    <dgm:pt modelId="{2FB25C0E-9D01-4970-B7C3-F012FD4A42F9}" type="pres">
      <dgm:prSet presAssocID="{AE91C051-A3E1-40AD-8302-9704C38C54F4}" presName="sibTrans" presStyleLbl="sibTrans2D1" presStyleIdx="1" presStyleCnt="3"/>
      <dgm:spPr/>
      <dgm:t>
        <a:bodyPr/>
        <a:lstStyle/>
        <a:p>
          <a:endParaRPr lang="en-US"/>
        </a:p>
      </dgm:t>
    </dgm:pt>
    <dgm:pt modelId="{E7FAD090-846D-4588-A567-BE0E6472C98A}" type="pres">
      <dgm:prSet presAssocID="{268065F9-C4AA-4D3A-81EF-64671DDB51CC}" presName="node" presStyleLbl="node1" presStyleIdx="2" presStyleCnt="3" custScaleX="159028" custScaleY="111205">
        <dgm:presLayoutVars>
          <dgm:bulletEnabled val="1"/>
        </dgm:presLayoutVars>
      </dgm:prSet>
      <dgm:spPr/>
      <dgm:t>
        <a:bodyPr/>
        <a:lstStyle/>
        <a:p>
          <a:endParaRPr lang="en-US"/>
        </a:p>
      </dgm:t>
    </dgm:pt>
    <dgm:pt modelId="{3AA5DF08-F103-49D8-B339-3146A54104C6}" type="pres">
      <dgm:prSet presAssocID="{268065F9-C4AA-4D3A-81EF-64671DDB51CC}" presName="dummy" presStyleCnt="0"/>
      <dgm:spPr/>
      <dgm:t>
        <a:bodyPr/>
        <a:lstStyle/>
        <a:p>
          <a:endParaRPr lang="en-US"/>
        </a:p>
      </dgm:t>
    </dgm:pt>
    <dgm:pt modelId="{977C4CAF-DABF-4ABA-BE0E-DFFC9086A931}" type="pres">
      <dgm:prSet presAssocID="{A428AAB2-0A76-4DFB-9D73-80525517AEBC}" presName="sibTrans" presStyleLbl="sibTrans2D1" presStyleIdx="2" presStyleCnt="3"/>
      <dgm:spPr/>
      <dgm:t>
        <a:bodyPr/>
        <a:lstStyle/>
        <a:p>
          <a:endParaRPr lang="en-US"/>
        </a:p>
      </dgm:t>
    </dgm:pt>
  </dgm:ptLst>
  <dgm:cxnLst>
    <dgm:cxn modelId="{F9A98476-F32F-4E28-9BA3-83A78D3138C7}" srcId="{7F890F53-F0C9-42BA-85F8-DED4320DA02D}" destId="{1D1CDD5F-C968-4494-B981-634560C7B967}" srcOrd="1" destOrd="0" parTransId="{90BB7BAC-45CF-47BB-92C0-35398D00338C}" sibTransId="{AE91C051-A3E1-40AD-8302-9704C38C54F4}"/>
    <dgm:cxn modelId="{8AB1A784-92C4-4DCB-81B4-F5A39FD4398A}" srcId="{7F890F53-F0C9-42BA-85F8-DED4320DA02D}" destId="{C705B65A-9B82-4A8E-82C7-46EF4B7312AF}" srcOrd="0" destOrd="0" parTransId="{79D55477-887E-4854-80B6-E42F147D284A}" sibTransId="{7B359CB4-564C-480E-8232-5EB13BB8750A}"/>
    <dgm:cxn modelId="{AEE68B9B-DFD5-4F39-8A81-C720EEEDAF0D}" type="presOf" srcId="{A428AAB2-0A76-4DFB-9D73-80525517AEBC}" destId="{977C4CAF-DABF-4ABA-BE0E-DFFC9086A931}" srcOrd="0" destOrd="0" presId="urn:microsoft.com/office/officeart/2005/8/layout/radial6"/>
    <dgm:cxn modelId="{4708EDCD-F3F8-4FD8-A0B1-EC514AA8A40A}" type="presOf" srcId="{7F890F53-F0C9-42BA-85F8-DED4320DA02D}" destId="{0C07253E-E49E-40A7-999F-5FB4505EB58C}" srcOrd="0" destOrd="0" presId="urn:microsoft.com/office/officeart/2005/8/layout/radial6"/>
    <dgm:cxn modelId="{986090EA-187C-4BD8-B8AF-3CD7CE0CBE36}" type="presOf" srcId="{C705B65A-9B82-4A8E-82C7-46EF4B7312AF}" destId="{1D4EA4AB-F981-432B-8082-58A57CB73305}" srcOrd="0" destOrd="0" presId="urn:microsoft.com/office/officeart/2005/8/layout/radial6"/>
    <dgm:cxn modelId="{48BDAD8F-A1CA-4660-A59C-6F8930551ACE}" type="presOf" srcId="{F924F6BB-8FEE-43A4-B58C-B13C8AF6BFF1}" destId="{540D64F2-4CCF-46F6-B279-BED9E0D5B274}" srcOrd="0" destOrd="0" presId="urn:microsoft.com/office/officeart/2005/8/layout/radial6"/>
    <dgm:cxn modelId="{AC6BDAC9-0FC3-48AB-A9BA-82CF89116629}" type="presOf" srcId="{268065F9-C4AA-4D3A-81EF-64671DDB51CC}" destId="{E7FAD090-846D-4588-A567-BE0E6472C98A}" srcOrd="0" destOrd="0" presId="urn:microsoft.com/office/officeart/2005/8/layout/radial6"/>
    <dgm:cxn modelId="{044BB26E-1A62-47A5-B610-193A5ACB7678}" srcId="{7F890F53-F0C9-42BA-85F8-DED4320DA02D}" destId="{268065F9-C4AA-4D3A-81EF-64671DDB51CC}" srcOrd="2" destOrd="0" parTransId="{0F4BD8AD-6819-4D41-84E5-0F71A701D21B}" sibTransId="{A428AAB2-0A76-4DFB-9D73-80525517AEBC}"/>
    <dgm:cxn modelId="{04614673-8ECD-4ED8-8EB9-3B6ED5C88932}" type="presOf" srcId="{7B359CB4-564C-480E-8232-5EB13BB8750A}" destId="{510D3C1E-D4D2-4D9D-8FA2-5D27E93B62A1}" srcOrd="0" destOrd="0" presId="urn:microsoft.com/office/officeart/2005/8/layout/radial6"/>
    <dgm:cxn modelId="{E94E7389-44B9-47F8-BD1C-53D25F4ACA63}" type="presOf" srcId="{1D1CDD5F-C968-4494-B981-634560C7B967}" destId="{5EE7BA09-367C-442E-8E4A-190AEAE7DFC4}" srcOrd="0" destOrd="0" presId="urn:microsoft.com/office/officeart/2005/8/layout/radial6"/>
    <dgm:cxn modelId="{44A4F448-E953-44FD-9CA1-6AE00BA2A5D6}" srcId="{F924F6BB-8FEE-43A4-B58C-B13C8AF6BFF1}" destId="{7F890F53-F0C9-42BA-85F8-DED4320DA02D}" srcOrd="0" destOrd="0" parTransId="{CD22B558-7793-49C1-8A99-20C9071C74AF}" sibTransId="{AE41BFD9-391A-4BCA-8E34-B228521E0C1E}"/>
    <dgm:cxn modelId="{57B1B1FF-4DF7-48A2-8FE1-8737D7D61AEA}" type="presOf" srcId="{AE91C051-A3E1-40AD-8302-9704C38C54F4}" destId="{2FB25C0E-9D01-4970-B7C3-F012FD4A42F9}" srcOrd="0" destOrd="0" presId="urn:microsoft.com/office/officeart/2005/8/layout/radial6"/>
    <dgm:cxn modelId="{B025AD6C-5801-48E2-857A-47D1CC40D996}" type="presParOf" srcId="{540D64F2-4CCF-46F6-B279-BED9E0D5B274}" destId="{0C07253E-E49E-40A7-999F-5FB4505EB58C}" srcOrd="0" destOrd="0" presId="urn:microsoft.com/office/officeart/2005/8/layout/radial6"/>
    <dgm:cxn modelId="{B5238770-A738-41FC-8AC2-2B6886458361}" type="presParOf" srcId="{540D64F2-4CCF-46F6-B279-BED9E0D5B274}" destId="{1D4EA4AB-F981-432B-8082-58A57CB73305}" srcOrd="1" destOrd="0" presId="urn:microsoft.com/office/officeart/2005/8/layout/radial6"/>
    <dgm:cxn modelId="{279AF736-0A96-48C7-943E-E9B92D0483E6}" type="presParOf" srcId="{540D64F2-4CCF-46F6-B279-BED9E0D5B274}" destId="{A4637A73-A614-4C69-A712-F81315675FCB}" srcOrd="2" destOrd="0" presId="urn:microsoft.com/office/officeart/2005/8/layout/radial6"/>
    <dgm:cxn modelId="{2445FFA3-12CB-4581-84F2-C1EC1AA6E07B}" type="presParOf" srcId="{540D64F2-4CCF-46F6-B279-BED9E0D5B274}" destId="{510D3C1E-D4D2-4D9D-8FA2-5D27E93B62A1}" srcOrd="3" destOrd="0" presId="urn:microsoft.com/office/officeart/2005/8/layout/radial6"/>
    <dgm:cxn modelId="{F49DBF4D-6290-4D9B-A106-4E6849B2FC64}" type="presParOf" srcId="{540D64F2-4CCF-46F6-B279-BED9E0D5B274}" destId="{5EE7BA09-367C-442E-8E4A-190AEAE7DFC4}" srcOrd="4" destOrd="0" presId="urn:microsoft.com/office/officeart/2005/8/layout/radial6"/>
    <dgm:cxn modelId="{F7E688FB-1F5B-4BFD-8584-449FF50DCDD5}" type="presParOf" srcId="{540D64F2-4CCF-46F6-B279-BED9E0D5B274}" destId="{E22EE88C-1CB0-4F7A-9915-5ED8BC823DF6}" srcOrd="5" destOrd="0" presId="urn:microsoft.com/office/officeart/2005/8/layout/radial6"/>
    <dgm:cxn modelId="{564D82A5-7C39-4DD1-9981-01BE60B67068}" type="presParOf" srcId="{540D64F2-4CCF-46F6-B279-BED9E0D5B274}" destId="{2FB25C0E-9D01-4970-B7C3-F012FD4A42F9}" srcOrd="6" destOrd="0" presId="urn:microsoft.com/office/officeart/2005/8/layout/radial6"/>
    <dgm:cxn modelId="{3C745C23-D49E-4734-B513-EAA97AE19E16}" type="presParOf" srcId="{540D64F2-4CCF-46F6-B279-BED9E0D5B274}" destId="{E7FAD090-846D-4588-A567-BE0E6472C98A}" srcOrd="7" destOrd="0" presId="urn:microsoft.com/office/officeart/2005/8/layout/radial6"/>
    <dgm:cxn modelId="{55414E9C-221B-400F-9DF1-E662517E6054}" type="presParOf" srcId="{540D64F2-4CCF-46F6-B279-BED9E0D5B274}" destId="{3AA5DF08-F103-49D8-B339-3146A54104C6}" srcOrd="8" destOrd="0" presId="urn:microsoft.com/office/officeart/2005/8/layout/radial6"/>
    <dgm:cxn modelId="{80C4D88C-8A4F-4296-970B-BF41D5C7998F}" type="presParOf" srcId="{540D64F2-4CCF-46F6-B279-BED9E0D5B274}" destId="{977C4CAF-DABF-4ABA-BE0E-DFFC9086A931}"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044E5-75CD-4F1F-B958-E2DFF838AFA4}">
      <dsp:nvSpPr>
        <dsp:cNvPr id="0" name=""/>
        <dsp:cNvSpPr/>
      </dsp:nvSpPr>
      <dsp:spPr>
        <a:xfrm>
          <a:off x="686752" y="774"/>
          <a:ext cx="3362138" cy="1105528"/>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Unprecedented collaboration</a:t>
          </a:r>
          <a:endParaRPr lang="en-US" sz="2400" kern="1200" dirty="0">
            <a:latin typeface="Calibri" panose="020F0502020204030204" pitchFamily="34" charset="0"/>
          </a:endParaRPr>
        </a:p>
      </dsp:txBody>
      <dsp:txXfrm>
        <a:off x="1179126" y="162675"/>
        <a:ext cx="2377390" cy="781726"/>
      </dsp:txXfrm>
    </dsp:sp>
    <dsp:sp modelId="{F5679F8F-1D6A-4805-8DF2-CB2B434BE094}">
      <dsp:nvSpPr>
        <dsp:cNvPr id="0" name=""/>
        <dsp:cNvSpPr/>
      </dsp:nvSpPr>
      <dsp:spPr>
        <a:xfrm>
          <a:off x="2106846" y="1179376"/>
          <a:ext cx="521950" cy="521950"/>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latin typeface="Calibri" panose="020F0502020204030204" pitchFamily="34" charset="0"/>
          </a:endParaRPr>
        </a:p>
      </dsp:txBody>
      <dsp:txXfrm>
        <a:off x="2176030" y="1378970"/>
        <a:ext cx="383582" cy="122762"/>
      </dsp:txXfrm>
    </dsp:sp>
    <dsp:sp modelId="{6A9367F0-E839-4266-88DC-686F12442DF3}">
      <dsp:nvSpPr>
        <dsp:cNvPr id="0" name=""/>
        <dsp:cNvSpPr/>
      </dsp:nvSpPr>
      <dsp:spPr>
        <a:xfrm>
          <a:off x="489873" y="1774400"/>
          <a:ext cx="3755896" cy="984732"/>
        </a:xfrm>
        <a:prstGeom prst="ellipse">
          <a:avLst/>
        </a:prstGeom>
        <a:solidFill>
          <a:schemeClr val="accent4">
            <a:hueOff val="-6375931"/>
            <a:satOff val="10310"/>
            <a:lumOff val="18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Innovative improvement</a:t>
          </a:r>
          <a:endParaRPr lang="en-US" sz="2400" kern="1200" dirty="0">
            <a:latin typeface="Calibri" panose="020F0502020204030204" pitchFamily="34" charset="0"/>
          </a:endParaRPr>
        </a:p>
      </dsp:txBody>
      <dsp:txXfrm>
        <a:off x="1039911" y="1918611"/>
        <a:ext cx="2655820" cy="696310"/>
      </dsp:txXfrm>
    </dsp:sp>
    <dsp:sp modelId="{CD9DA4E3-BC62-4350-B78E-117587921FFD}">
      <dsp:nvSpPr>
        <dsp:cNvPr id="0" name=""/>
        <dsp:cNvSpPr/>
      </dsp:nvSpPr>
      <dsp:spPr>
        <a:xfrm>
          <a:off x="2106846" y="2832205"/>
          <a:ext cx="521950" cy="521950"/>
        </a:xfrm>
        <a:prstGeom prst="mathPlus">
          <a:avLst/>
        </a:prstGeom>
        <a:solidFill>
          <a:schemeClr val="accent4">
            <a:hueOff val="-9563896"/>
            <a:satOff val="15465"/>
            <a:lumOff val="2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latin typeface="Calibri" panose="020F0502020204030204" pitchFamily="34" charset="0"/>
          </a:endParaRPr>
        </a:p>
      </dsp:txBody>
      <dsp:txXfrm>
        <a:off x="2176030" y="3031799"/>
        <a:ext cx="383582" cy="122762"/>
      </dsp:txXfrm>
    </dsp:sp>
    <dsp:sp modelId="{911D8CBB-FBE6-491D-AF41-1A971A10228E}">
      <dsp:nvSpPr>
        <dsp:cNvPr id="0" name=""/>
        <dsp:cNvSpPr/>
      </dsp:nvSpPr>
      <dsp:spPr>
        <a:xfrm>
          <a:off x="534743" y="3428005"/>
          <a:ext cx="3666156" cy="1001119"/>
        </a:xfrm>
        <a:prstGeom prst="ellipse">
          <a:avLst/>
        </a:prstGeom>
        <a:solidFill>
          <a:schemeClr val="accent4">
            <a:hueOff val="-12751862"/>
            <a:satOff val="20620"/>
            <a:lumOff val="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System transformation</a:t>
          </a:r>
          <a:endParaRPr lang="en-US" sz="2400" kern="1200" dirty="0">
            <a:latin typeface="Calibri" panose="020F0502020204030204" pitchFamily="34" charset="0"/>
          </a:endParaRPr>
        </a:p>
      </dsp:txBody>
      <dsp:txXfrm>
        <a:off x="1071639" y="3574615"/>
        <a:ext cx="2592364" cy="707899"/>
      </dsp:txXfrm>
    </dsp:sp>
    <dsp:sp modelId="{5E916028-EB24-469B-9F2C-AA181FBF2CDF}">
      <dsp:nvSpPr>
        <dsp:cNvPr id="0" name=""/>
        <dsp:cNvSpPr/>
      </dsp:nvSpPr>
      <dsp:spPr>
        <a:xfrm rot="21599672">
          <a:off x="4380757" y="2047359"/>
          <a:ext cx="286173" cy="334768"/>
        </a:xfrm>
        <a:prstGeom prst="rightArrow">
          <a:avLst>
            <a:gd name="adj1" fmla="val 60000"/>
            <a:gd name="adj2" fmla="val 50000"/>
          </a:avLst>
        </a:prstGeom>
        <a:solidFill>
          <a:schemeClr val="accent4">
            <a:hueOff val="-19127792"/>
            <a:satOff val="30930"/>
            <a:lumOff val="5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latin typeface="Calibri" panose="020F0502020204030204" pitchFamily="34" charset="0"/>
          </a:endParaRPr>
        </a:p>
      </dsp:txBody>
      <dsp:txXfrm>
        <a:off x="4380757" y="2114317"/>
        <a:ext cx="200321" cy="200860"/>
      </dsp:txXfrm>
    </dsp:sp>
    <dsp:sp modelId="{E88ED195-EB4C-41F7-A84C-9C8293D4E96F}">
      <dsp:nvSpPr>
        <dsp:cNvPr id="0" name=""/>
        <dsp:cNvSpPr/>
      </dsp:nvSpPr>
      <dsp:spPr>
        <a:xfrm>
          <a:off x="4785719" y="1248575"/>
          <a:ext cx="3276736" cy="1931974"/>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100 Million People Living Healthier Lives by 2020</a:t>
          </a:r>
          <a:endParaRPr lang="en-US" sz="2400" kern="1200" dirty="0">
            <a:latin typeface="Calibri" panose="020F0502020204030204" pitchFamily="34" charset="0"/>
          </a:endParaRPr>
        </a:p>
      </dsp:txBody>
      <dsp:txXfrm>
        <a:off x="5265586" y="1531506"/>
        <a:ext cx="2317002" cy="1366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B520D-0EF1-44B6-9F61-067DC10685AD}">
      <dsp:nvSpPr>
        <dsp:cNvPr id="0" name=""/>
        <dsp:cNvSpPr/>
      </dsp:nvSpPr>
      <dsp:spPr>
        <a:xfrm rot="5400000">
          <a:off x="365105" y="2133466"/>
          <a:ext cx="1089001" cy="181207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7CD9CB-AA04-4A7C-8256-FB5237F6794D}">
      <dsp:nvSpPr>
        <dsp:cNvPr id="0" name=""/>
        <dsp:cNvSpPr/>
      </dsp:nvSpPr>
      <dsp:spPr>
        <a:xfrm>
          <a:off x="183324" y="2674886"/>
          <a:ext cx="1635950" cy="143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Portfolio1</a:t>
          </a:r>
          <a:r>
            <a:rPr lang="en-US" sz="1800" kern="1200" dirty="0" smtClean="0"/>
            <a:t>: </a:t>
          </a:r>
          <a:r>
            <a:rPr lang="en-US" sz="1800" b="1" kern="1200" dirty="0" smtClean="0"/>
            <a:t>Patient </a:t>
          </a:r>
          <a:r>
            <a:rPr lang="en-US" sz="1800" kern="1200" dirty="0" smtClean="0"/>
            <a:t>physical </a:t>
          </a:r>
          <a:r>
            <a:rPr lang="en-US" sz="1800" kern="1200" dirty="0" smtClean="0"/>
            <a:t>and mental health</a:t>
          </a:r>
        </a:p>
      </dsp:txBody>
      <dsp:txXfrm>
        <a:off x="183324" y="2674886"/>
        <a:ext cx="1635950" cy="1434006"/>
      </dsp:txXfrm>
    </dsp:sp>
    <dsp:sp modelId="{8AC70007-C1D2-42C5-9337-CC57A9E4B4DA}">
      <dsp:nvSpPr>
        <dsp:cNvPr id="0" name=""/>
        <dsp:cNvSpPr/>
      </dsp:nvSpPr>
      <dsp:spPr>
        <a:xfrm>
          <a:off x="1510605" y="2000059"/>
          <a:ext cx="308669" cy="30866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CB70B-2F0D-4D08-BF3A-1E21790CC87B}">
      <dsp:nvSpPr>
        <dsp:cNvPr id="0" name=""/>
        <dsp:cNvSpPr/>
      </dsp:nvSpPr>
      <dsp:spPr>
        <a:xfrm rot="5400000">
          <a:off x="2367828" y="1637891"/>
          <a:ext cx="1089001" cy="181207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16F6C-186D-44A9-8BD2-84F303C3027A}">
      <dsp:nvSpPr>
        <dsp:cNvPr id="0" name=""/>
        <dsp:cNvSpPr/>
      </dsp:nvSpPr>
      <dsp:spPr>
        <a:xfrm>
          <a:off x="2186047" y="2179310"/>
          <a:ext cx="1635950" cy="143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Portfolio 2</a:t>
          </a:r>
          <a:r>
            <a:rPr lang="en-US" sz="1800" kern="1200" dirty="0" smtClean="0"/>
            <a:t>: </a:t>
          </a:r>
          <a:r>
            <a:rPr lang="en-US" sz="1800" b="1" kern="1200" dirty="0" smtClean="0"/>
            <a:t>Patient</a:t>
          </a:r>
          <a:r>
            <a:rPr lang="en-US" sz="1800" kern="1200" dirty="0" smtClean="0"/>
            <a:t> social and spiritual </a:t>
          </a:r>
          <a:r>
            <a:rPr lang="en-US" sz="1800" b="1" kern="1200" dirty="0" smtClean="0"/>
            <a:t>wellbeing</a:t>
          </a:r>
          <a:endParaRPr lang="en-US" sz="1800" b="1" kern="1200" dirty="0"/>
        </a:p>
      </dsp:txBody>
      <dsp:txXfrm>
        <a:off x="2186047" y="2179310"/>
        <a:ext cx="1635950" cy="1434006"/>
      </dsp:txXfrm>
    </dsp:sp>
    <dsp:sp modelId="{3D106999-FCAB-4CEF-8865-3369DD6FC381}">
      <dsp:nvSpPr>
        <dsp:cNvPr id="0" name=""/>
        <dsp:cNvSpPr/>
      </dsp:nvSpPr>
      <dsp:spPr>
        <a:xfrm>
          <a:off x="3513328" y="1504484"/>
          <a:ext cx="308669" cy="30866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17A6B-978F-43CF-B0C7-6813FAD7597C}">
      <dsp:nvSpPr>
        <dsp:cNvPr id="0" name=""/>
        <dsp:cNvSpPr/>
      </dsp:nvSpPr>
      <dsp:spPr>
        <a:xfrm rot="5400000">
          <a:off x="4370552" y="1142315"/>
          <a:ext cx="1089001" cy="181207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48C8F-6A22-4F94-B28D-BF37423DA988}">
      <dsp:nvSpPr>
        <dsp:cNvPr id="0" name=""/>
        <dsp:cNvSpPr/>
      </dsp:nvSpPr>
      <dsp:spPr>
        <a:xfrm>
          <a:off x="4188770" y="1683734"/>
          <a:ext cx="1635950" cy="143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Portfolio 3</a:t>
          </a:r>
          <a:r>
            <a:rPr lang="en-US" sz="1800" kern="1200" dirty="0" smtClean="0"/>
            <a:t>: </a:t>
          </a:r>
          <a:r>
            <a:rPr lang="en-US" sz="1800" b="1" kern="1200" dirty="0" smtClean="0"/>
            <a:t>Community </a:t>
          </a:r>
          <a:r>
            <a:rPr lang="en-US" sz="1800" kern="1200" dirty="0" smtClean="0"/>
            <a:t>health and wellbeing</a:t>
          </a:r>
          <a:endParaRPr lang="en-US" sz="1800" kern="1200" dirty="0"/>
        </a:p>
      </dsp:txBody>
      <dsp:txXfrm>
        <a:off x="4188770" y="1683734"/>
        <a:ext cx="1635950" cy="1434006"/>
      </dsp:txXfrm>
    </dsp:sp>
    <dsp:sp modelId="{9DAB0F9F-5F3E-4DC9-9E4D-3DFDCC0E39C6}">
      <dsp:nvSpPr>
        <dsp:cNvPr id="0" name=""/>
        <dsp:cNvSpPr/>
      </dsp:nvSpPr>
      <dsp:spPr>
        <a:xfrm>
          <a:off x="5516051" y="1008908"/>
          <a:ext cx="308669" cy="30866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D3909-68F2-4807-B706-77B202F68F9E}">
      <dsp:nvSpPr>
        <dsp:cNvPr id="0" name=""/>
        <dsp:cNvSpPr/>
      </dsp:nvSpPr>
      <dsp:spPr>
        <a:xfrm rot="5400000">
          <a:off x="6373275" y="646739"/>
          <a:ext cx="1089001" cy="181207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73448-85C3-4FF3-B226-2D109AD28516}">
      <dsp:nvSpPr>
        <dsp:cNvPr id="0" name=""/>
        <dsp:cNvSpPr/>
      </dsp:nvSpPr>
      <dsp:spPr>
        <a:xfrm>
          <a:off x="6191493" y="1188159"/>
          <a:ext cx="1635950" cy="143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Portfolio 4</a:t>
          </a:r>
          <a:r>
            <a:rPr lang="en-US" sz="1800" kern="1200" dirty="0" smtClean="0"/>
            <a:t>: </a:t>
          </a:r>
          <a:r>
            <a:rPr lang="en-US" sz="1800" b="1" kern="1200" dirty="0" smtClean="0"/>
            <a:t>Communities of solution</a:t>
          </a:r>
        </a:p>
      </dsp:txBody>
      <dsp:txXfrm>
        <a:off x="6191493" y="1188159"/>
        <a:ext cx="1635950" cy="14340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6D8B1-716A-41D0-891A-B7142E42FB9D}">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2B6A4-A854-4F11-9126-0287C2F8366D}">
      <dsp:nvSpPr>
        <dsp:cNvPr id="0" name=""/>
        <dsp:cNvSpPr/>
      </dsp:nvSpPr>
      <dsp:spPr>
        <a:xfrm>
          <a:off x="2286000" y="0"/>
          <a:ext cx="5943600" cy="457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Leading from within</a:t>
          </a:r>
          <a:endParaRPr lang="en-US" sz="4400" kern="1200" dirty="0"/>
        </a:p>
      </dsp:txBody>
      <dsp:txXfrm>
        <a:off x="2286000" y="0"/>
        <a:ext cx="5943600" cy="971549"/>
      </dsp:txXfrm>
    </dsp:sp>
    <dsp:sp modelId="{4AFBAD81-A178-49A9-9C70-EAA5CEFB1657}">
      <dsp:nvSpPr>
        <dsp:cNvPr id="0" name=""/>
        <dsp:cNvSpPr/>
      </dsp:nvSpPr>
      <dsp:spPr>
        <a:xfrm>
          <a:off x="600074" y="971549"/>
          <a:ext cx="3371850" cy="337185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21E90-30AF-40D8-8733-CDD29FEF5DBA}">
      <dsp:nvSpPr>
        <dsp:cNvPr id="0" name=""/>
        <dsp:cNvSpPr/>
      </dsp:nvSpPr>
      <dsp:spPr>
        <a:xfrm>
          <a:off x="2286000" y="971549"/>
          <a:ext cx="5943600" cy="3371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Leading together</a:t>
          </a:r>
          <a:endParaRPr lang="en-US" sz="4400" kern="1200" dirty="0"/>
        </a:p>
      </dsp:txBody>
      <dsp:txXfrm>
        <a:off x="2286000" y="971549"/>
        <a:ext cx="5943600" cy="971550"/>
      </dsp:txXfrm>
    </dsp:sp>
    <dsp:sp modelId="{B40A362F-BE29-49AF-B8CC-EEBA9ACB2E3D}">
      <dsp:nvSpPr>
        <dsp:cNvPr id="0" name=""/>
        <dsp:cNvSpPr/>
      </dsp:nvSpPr>
      <dsp:spPr>
        <a:xfrm>
          <a:off x="1200150" y="1943100"/>
          <a:ext cx="2171700" cy="21717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8B2F2-3A0F-410E-9E66-1D3B720F4BDC}">
      <dsp:nvSpPr>
        <dsp:cNvPr id="0" name=""/>
        <dsp:cNvSpPr/>
      </dsp:nvSpPr>
      <dsp:spPr>
        <a:xfrm>
          <a:off x="2286000" y="1943100"/>
          <a:ext cx="5943600" cy="2171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Leading for outcomes</a:t>
          </a:r>
          <a:endParaRPr lang="en-US" sz="4400" kern="1200" dirty="0"/>
        </a:p>
      </dsp:txBody>
      <dsp:txXfrm>
        <a:off x="2286000" y="1943100"/>
        <a:ext cx="5943600" cy="971550"/>
      </dsp:txXfrm>
    </dsp:sp>
    <dsp:sp modelId="{D0D3FC27-4DCE-46A8-B274-9990B78571D6}">
      <dsp:nvSpPr>
        <dsp:cNvPr id="0" name=""/>
        <dsp:cNvSpPr/>
      </dsp:nvSpPr>
      <dsp:spPr>
        <a:xfrm>
          <a:off x="1800225" y="2914650"/>
          <a:ext cx="971549" cy="97154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1F9C52-EA2D-4EB7-B835-72205E2B682F}">
      <dsp:nvSpPr>
        <dsp:cNvPr id="0" name=""/>
        <dsp:cNvSpPr/>
      </dsp:nvSpPr>
      <dsp:spPr>
        <a:xfrm>
          <a:off x="2286000" y="2914650"/>
          <a:ext cx="5943600" cy="9715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Leading for equity</a:t>
          </a:r>
          <a:endParaRPr lang="en-US" sz="4400" kern="1200" dirty="0"/>
        </a:p>
      </dsp:txBody>
      <dsp:txXfrm>
        <a:off x="2286000" y="2914650"/>
        <a:ext cx="5943600" cy="971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C4CAF-DABF-4ABA-BE0E-DFFC9086A931}">
      <dsp:nvSpPr>
        <dsp:cNvPr id="0" name=""/>
        <dsp:cNvSpPr/>
      </dsp:nvSpPr>
      <dsp:spPr>
        <a:xfrm>
          <a:off x="2262221" y="589879"/>
          <a:ext cx="3760907" cy="3760907"/>
        </a:xfrm>
        <a:prstGeom prst="blockArc">
          <a:avLst>
            <a:gd name="adj1" fmla="val 9000000"/>
            <a:gd name="adj2" fmla="val 16200000"/>
            <a:gd name="adj3" fmla="val 4642"/>
          </a:avLst>
        </a:prstGeom>
        <a:gradFill rotWithShape="0">
          <a:gsLst>
            <a:gs pos="0">
              <a:schemeClr val="accent4">
                <a:hueOff val="-19127792"/>
                <a:satOff val="30930"/>
                <a:lumOff val="5686"/>
                <a:alphaOff val="0"/>
                <a:satMod val="103000"/>
                <a:lumMod val="102000"/>
                <a:tint val="94000"/>
              </a:schemeClr>
            </a:gs>
            <a:gs pos="50000">
              <a:schemeClr val="accent4">
                <a:hueOff val="-19127792"/>
                <a:satOff val="30930"/>
                <a:lumOff val="5686"/>
                <a:alphaOff val="0"/>
                <a:satMod val="110000"/>
                <a:lumMod val="100000"/>
                <a:shade val="100000"/>
              </a:schemeClr>
            </a:gs>
            <a:gs pos="100000">
              <a:schemeClr val="accent4">
                <a:hueOff val="-19127792"/>
                <a:satOff val="30930"/>
                <a:lumOff val="56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B25C0E-9D01-4970-B7C3-F012FD4A42F9}">
      <dsp:nvSpPr>
        <dsp:cNvPr id="0" name=""/>
        <dsp:cNvSpPr/>
      </dsp:nvSpPr>
      <dsp:spPr>
        <a:xfrm>
          <a:off x="2262221" y="589879"/>
          <a:ext cx="3760907" cy="3760907"/>
        </a:xfrm>
        <a:prstGeom prst="blockArc">
          <a:avLst>
            <a:gd name="adj1" fmla="val 1800000"/>
            <a:gd name="adj2" fmla="val 9000000"/>
            <a:gd name="adj3" fmla="val 4642"/>
          </a:avLst>
        </a:prstGeom>
        <a:gradFill rotWithShape="0">
          <a:gsLst>
            <a:gs pos="0">
              <a:schemeClr val="accent4">
                <a:hueOff val="-9563896"/>
                <a:satOff val="15465"/>
                <a:lumOff val="2843"/>
                <a:alphaOff val="0"/>
                <a:satMod val="103000"/>
                <a:lumMod val="102000"/>
                <a:tint val="94000"/>
              </a:schemeClr>
            </a:gs>
            <a:gs pos="50000">
              <a:schemeClr val="accent4">
                <a:hueOff val="-9563896"/>
                <a:satOff val="15465"/>
                <a:lumOff val="2843"/>
                <a:alphaOff val="0"/>
                <a:satMod val="110000"/>
                <a:lumMod val="100000"/>
                <a:shade val="100000"/>
              </a:schemeClr>
            </a:gs>
            <a:gs pos="100000">
              <a:schemeClr val="accent4">
                <a:hueOff val="-9563896"/>
                <a:satOff val="15465"/>
                <a:lumOff val="2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0D3C1E-D4D2-4D9D-8FA2-5D27E93B62A1}">
      <dsp:nvSpPr>
        <dsp:cNvPr id="0" name=""/>
        <dsp:cNvSpPr/>
      </dsp:nvSpPr>
      <dsp:spPr>
        <a:xfrm>
          <a:off x="2262221" y="589879"/>
          <a:ext cx="3760907" cy="3760907"/>
        </a:xfrm>
        <a:prstGeom prst="blockArc">
          <a:avLst>
            <a:gd name="adj1" fmla="val 16200000"/>
            <a:gd name="adj2" fmla="val 1800000"/>
            <a:gd name="adj3" fmla="val 464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07253E-E49E-40A7-999F-5FB4505EB58C}">
      <dsp:nvSpPr>
        <dsp:cNvPr id="0" name=""/>
        <dsp:cNvSpPr/>
      </dsp:nvSpPr>
      <dsp:spPr>
        <a:xfrm>
          <a:off x="3198651" y="1397037"/>
          <a:ext cx="1936832" cy="1731912"/>
        </a:xfrm>
        <a:prstGeom prst="ellipse">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Health, wellbeing and equity</a:t>
          </a:r>
          <a:endParaRPr lang="en-US" sz="2400" kern="1200" dirty="0"/>
        </a:p>
      </dsp:txBody>
      <dsp:txXfrm>
        <a:off x="3482293" y="1650670"/>
        <a:ext cx="1369548" cy="1224646"/>
      </dsp:txXfrm>
    </dsp:sp>
    <dsp:sp modelId="{1D4EA4AB-F981-432B-8082-58A57CB73305}">
      <dsp:nvSpPr>
        <dsp:cNvPr id="0" name=""/>
        <dsp:cNvSpPr/>
      </dsp:nvSpPr>
      <dsp:spPr>
        <a:xfrm>
          <a:off x="3234172" y="-22315"/>
          <a:ext cx="1817005" cy="131167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People</a:t>
          </a:r>
          <a:endParaRPr lang="en-US" sz="2400" kern="1200" dirty="0"/>
        </a:p>
      </dsp:txBody>
      <dsp:txXfrm>
        <a:off x="3500266" y="169776"/>
        <a:ext cx="1284817" cy="927496"/>
      </dsp:txXfrm>
    </dsp:sp>
    <dsp:sp modelId="{5EE7BA09-367C-442E-8E4A-190AEAE7DFC4}">
      <dsp:nvSpPr>
        <dsp:cNvPr id="0" name=""/>
        <dsp:cNvSpPr/>
      </dsp:nvSpPr>
      <dsp:spPr>
        <a:xfrm>
          <a:off x="4825168" y="2748483"/>
          <a:ext cx="1816459" cy="1280508"/>
        </a:xfrm>
        <a:prstGeom prst="ellipse">
          <a:avLst/>
        </a:prstGeom>
        <a:gradFill rotWithShape="0">
          <a:gsLst>
            <a:gs pos="0">
              <a:schemeClr val="accent4">
                <a:hueOff val="-9563896"/>
                <a:satOff val="15465"/>
                <a:lumOff val="2843"/>
                <a:alphaOff val="0"/>
                <a:satMod val="103000"/>
                <a:lumMod val="102000"/>
                <a:tint val="94000"/>
              </a:schemeClr>
            </a:gs>
            <a:gs pos="50000">
              <a:schemeClr val="accent4">
                <a:hueOff val="-9563896"/>
                <a:satOff val="15465"/>
                <a:lumOff val="2843"/>
                <a:alphaOff val="0"/>
                <a:satMod val="110000"/>
                <a:lumMod val="100000"/>
                <a:shade val="100000"/>
              </a:schemeClr>
            </a:gs>
            <a:gs pos="100000">
              <a:schemeClr val="accent4">
                <a:hueOff val="-9563896"/>
                <a:satOff val="15465"/>
                <a:lumOff val="2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Systems of Society</a:t>
          </a:r>
          <a:endParaRPr lang="en-US" sz="2400" kern="1200" dirty="0"/>
        </a:p>
      </dsp:txBody>
      <dsp:txXfrm>
        <a:off x="5091182" y="2936009"/>
        <a:ext cx="1284431" cy="905456"/>
      </dsp:txXfrm>
    </dsp:sp>
    <dsp:sp modelId="{E7FAD090-846D-4588-A567-BE0E6472C98A}">
      <dsp:nvSpPr>
        <dsp:cNvPr id="0" name=""/>
        <dsp:cNvSpPr/>
      </dsp:nvSpPr>
      <dsp:spPr>
        <a:xfrm>
          <a:off x="1587971" y="2714646"/>
          <a:ext cx="1927958" cy="1348181"/>
        </a:xfrm>
        <a:prstGeom prst="ellipse">
          <a:avLst/>
        </a:prstGeom>
        <a:gradFill rotWithShape="0">
          <a:gsLst>
            <a:gs pos="0">
              <a:schemeClr val="accent4">
                <a:hueOff val="-19127792"/>
                <a:satOff val="30930"/>
                <a:lumOff val="5686"/>
                <a:alphaOff val="0"/>
                <a:satMod val="103000"/>
                <a:lumMod val="102000"/>
                <a:tint val="94000"/>
              </a:schemeClr>
            </a:gs>
            <a:gs pos="50000">
              <a:schemeClr val="accent4">
                <a:hueOff val="-19127792"/>
                <a:satOff val="30930"/>
                <a:lumOff val="5686"/>
                <a:alphaOff val="0"/>
                <a:satMod val="110000"/>
                <a:lumMod val="100000"/>
                <a:shade val="100000"/>
              </a:schemeClr>
            </a:gs>
            <a:gs pos="100000">
              <a:schemeClr val="accent4">
                <a:hueOff val="-19127792"/>
                <a:satOff val="30930"/>
                <a:lumOff val="56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Places</a:t>
          </a:r>
          <a:endParaRPr lang="en-US" sz="2400" kern="1200" dirty="0"/>
        </a:p>
      </dsp:txBody>
      <dsp:txXfrm>
        <a:off x="1870314" y="2912083"/>
        <a:ext cx="1363272" cy="95330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DF8B5-FF0E-4B34-B2AE-9F9D9944017F}" type="datetimeFigureOut">
              <a:rPr lang="en-US" smtClean="0"/>
              <a:t>11/4/2016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33685-2563-4A8A-89A4-CE563B2FF309}" type="slidenum">
              <a:rPr lang="en-US" smtClean="0"/>
              <a:t>‹#›</a:t>
            </a:fld>
            <a:endParaRPr lang="en-US"/>
          </a:p>
        </p:txBody>
      </p:sp>
    </p:spTree>
    <p:extLst>
      <p:ext uri="{BB962C8B-B14F-4D97-AF65-F5344CB8AC3E}">
        <p14:creationId xmlns:p14="http://schemas.microsoft.com/office/powerpoint/2010/main" val="29619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9pPr>
          </a:lstStyle>
          <a:p>
            <a:pPr eaLnBrk="1" hangingPunct="1"/>
            <a:fld id="{CBD89A6B-B746-441B-8165-550355A0D4FA}" type="slidenum">
              <a:rPr lang="en-US" altLang="en-US" sz="1200">
                <a:solidFill>
                  <a:srgbClr val="000000"/>
                </a:solidFill>
                <a:latin typeface="Arial" panose="020B0604020202020204" pitchFamily="34" charset="0"/>
              </a:rPr>
              <a:pPr eaLnBrk="1" hangingPunct="1"/>
              <a:t>8</a:t>
            </a:fld>
            <a:endParaRPr lang="en-US" altLang="en-US" sz="1200" dirty="0">
              <a:solidFill>
                <a:srgbClr val="000000"/>
              </a:solidFill>
              <a:latin typeface="Arial" panose="020B0604020202020204" pitchFamily="34" charset="0"/>
            </a:endParaRPr>
          </a:p>
        </p:txBody>
      </p:sp>
      <p:sp>
        <p:nvSpPr>
          <p:cNvPr id="54275" name="Rectangle 1"/>
          <p:cNvSpPr>
            <a:spLocks noGrp="1" noRot="1" noChangeAspect="1" noChangeArrowheads="1" noTextEdit="1"/>
          </p:cNvSpPr>
          <p:nvPr>
            <p:ph type="sldImg"/>
          </p:nvPr>
        </p:nvSpPr>
        <p:spPr>
          <a:xfrm>
            <a:off x="1133475" y="693738"/>
            <a:ext cx="4618038" cy="3463925"/>
          </a:xfrm>
          <a:solidFill>
            <a:srgbClr val="FFFFFF"/>
          </a:solidFill>
          <a:ln/>
        </p:spPr>
      </p:sp>
      <p:sp>
        <p:nvSpPr>
          <p:cNvPr id="54276" name="Rectangle 2"/>
          <p:cNvSpPr>
            <a:spLocks noGrp="1" noChangeArrowheads="1"/>
          </p:cNvSpPr>
          <p:nvPr>
            <p:ph type="body" idx="1"/>
          </p:nvPr>
        </p:nvSpPr>
        <p:spPr>
          <a:xfrm>
            <a:off x="688975" y="4389438"/>
            <a:ext cx="5502275"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smtClean="0"/>
          </a:p>
        </p:txBody>
      </p:sp>
    </p:spTree>
    <p:extLst>
      <p:ext uri="{BB962C8B-B14F-4D97-AF65-F5344CB8AC3E}">
        <p14:creationId xmlns:p14="http://schemas.microsoft.com/office/powerpoint/2010/main" val="301586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A4835-99FC-4CCB-BB11-9100133B8CD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23689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Well-being is a broader construct than health, with health as both a component of and a determinant of well-being.  Health is necessary but not wholly sufficient to achieve well-being. </a:t>
            </a:r>
            <a:endParaRPr lang="en-US" dirty="0"/>
          </a:p>
        </p:txBody>
      </p:sp>
      <p:sp>
        <p:nvSpPr>
          <p:cNvPr id="4" name="Slide Number Placeholder 3"/>
          <p:cNvSpPr>
            <a:spLocks noGrp="1"/>
          </p:cNvSpPr>
          <p:nvPr>
            <p:ph type="sldNum" sz="quarter" idx="10"/>
          </p:nvPr>
        </p:nvSpPr>
        <p:spPr/>
        <p:txBody>
          <a:bodyPr/>
          <a:lstStyle/>
          <a:p>
            <a:fld id="{2E6A4835-99FC-4CCB-BB11-9100133B8CD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1297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We defined healthier lives in terms of well-being adjusted life years (WALYs) as a composite measure that incorporates both the quality and quantity of life, with the unit of 1 WALY defined as one year of life lived in perfect well-being.</a:t>
            </a:r>
            <a:endParaRPr lang="en-US"/>
          </a:p>
        </p:txBody>
      </p:sp>
      <p:sp>
        <p:nvSpPr>
          <p:cNvPr id="4" name="Slide Number Placeholder 3"/>
          <p:cNvSpPr>
            <a:spLocks noGrp="1"/>
          </p:cNvSpPr>
          <p:nvPr>
            <p:ph type="sldNum" sz="quarter" idx="10"/>
          </p:nvPr>
        </p:nvSpPr>
        <p:spPr/>
        <p:txBody>
          <a:bodyPr/>
          <a:lstStyle/>
          <a:p>
            <a:fld id="{2E6A4835-99FC-4CCB-BB11-9100133B8CD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19519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E87722"/>
                </a:solidFill>
              </a:rPr>
              <a:t>Can we create measures of physical, mental, social and spiritual wellbeing at the level of the community and society?</a:t>
            </a:r>
            <a:endParaRPr lang="en-US" dirty="0"/>
          </a:p>
        </p:txBody>
      </p:sp>
      <p:sp>
        <p:nvSpPr>
          <p:cNvPr id="4" name="Slide Number Placeholder 3"/>
          <p:cNvSpPr>
            <a:spLocks noGrp="1"/>
          </p:cNvSpPr>
          <p:nvPr>
            <p:ph type="sldNum" sz="quarter" idx="10"/>
          </p:nvPr>
        </p:nvSpPr>
        <p:spPr/>
        <p:txBody>
          <a:bodyPr/>
          <a:lstStyle/>
          <a:p>
            <a:fld id="{2E6A4835-99FC-4CCB-BB11-9100133B8CD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83703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9pPr>
          </a:lstStyle>
          <a:p>
            <a:pPr eaLnBrk="1" hangingPunct="1"/>
            <a:fld id="{87D178AB-19C6-472A-AC25-7CA93CBD4D69}" type="slidenum">
              <a:rPr lang="en-US" altLang="en-US" sz="1200">
                <a:solidFill>
                  <a:srgbClr val="000000"/>
                </a:solidFill>
                <a:latin typeface="Arial" panose="020B0604020202020204" pitchFamily="34" charset="0"/>
              </a:rPr>
              <a:pPr eaLnBrk="1" hangingPunct="1"/>
              <a:t>11</a:t>
            </a:fld>
            <a:endParaRPr lang="en-US" altLang="en-US" sz="1200" dirty="0">
              <a:solidFill>
                <a:srgbClr val="000000"/>
              </a:solidFill>
              <a:latin typeface="Arial" panose="020B0604020202020204" pitchFamily="34" charset="0"/>
            </a:endParaRPr>
          </a:p>
        </p:txBody>
      </p:sp>
      <p:sp>
        <p:nvSpPr>
          <p:cNvPr id="75779" name="Rectangle 1"/>
          <p:cNvSpPr>
            <a:spLocks noGrp="1" noRot="1" noChangeAspect="1" noChangeArrowheads="1" noTextEdit="1"/>
          </p:cNvSpPr>
          <p:nvPr>
            <p:ph type="sldImg"/>
          </p:nvPr>
        </p:nvSpPr>
        <p:spPr>
          <a:xfrm>
            <a:off x="1133475" y="693738"/>
            <a:ext cx="4618038" cy="3463925"/>
          </a:xfrm>
          <a:solidFill>
            <a:srgbClr val="FFFFFF"/>
          </a:solidFill>
          <a:ln/>
        </p:spPr>
      </p:sp>
      <p:sp>
        <p:nvSpPr>
          <p:cNvPr id="75780" name="Rectangle 2"/>
          <p:cNvSpPr>
            <a:spLocks noGrp="1" noChangeArrowheads="1"/>
          </p:cNvSpPr>
          <p:nvPr>
            <p:ph type="body" idx="1"/>
          </p:nvPr>
        </p:nvSpPr>
        <p:spPr>
          <a:xfrm>
            <a:off x="688975" y="4389438"/>
            <a:ext cx="5502275"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smtClean="0"/>
          </a:p>
        </p:txBody>
      </p:sp>
    </p:spTree>
    <p:extLst>
      <p:ext uri="{BB962C8B-B14F-4D97-AF65-F5344CB8AC3E}">
        <p14:creationId xmlns:p14="http://schemas.microsoft.com/office/powerpoint/2010/main" val="38130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E6A4835-99FC-4CCB-BB11-9100133B8CD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0220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E6A4835-99FC-4CCB-BB11-9100133B8CD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4556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E6A4835-99FC-4CCB-BB11-9100133B8CD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7169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community</a:t>
            </a:r>
            <a:endParaRPr lang="en-US" dirty="0"/>
          </a:p>
        </p:txBody>
      </p:sp>
      <p:sp>
        <p:nvSpPr>
          <p:cNvPr id="4" name="Slide Number Placeholder 3"/>
          <p:cNvSpPr>
            <a:spLocks noGrp="1"/>
          </p:cNvSpPr>
          <p:nvPr>
            <p:ph type="sldNum" sz="quarter" idx="10"/>
          </p:nvPr>
        </p:nvSpPr>
        <p:spPr/>
        <p:txBody>
          <a:bodyPr/>
          <a:lstStyle/>
          <a:p>
            <a:fld id="{94684A20-1C11-4159-BFA3-BDF8A95E6ACB}"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0364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A4835-99FC-4CCB-BB11-9100133B8CDA}"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106247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In</a:t>
            </a:r>
            <a:r>
              <a:rPr lang="en-US" baseline="0" dirty="0" smtClean="0"/>
              <a:t> the time since we launched in October of 2014, the movement has welcomed to over 800 members in more than 15 countries worldwide, and growing.</a:t>
            </a:r>
          </a:p>
          <a:p>
            <a:r>
              <a:rPr lang="en-US" baseline="0" dirty="0" smtClean="0"/>
              <a:t>This screenshot is from our interactive Map of the Movement, a tool that our partners at Community Commons built, where anyone can see </a:t>
            </a:r>
            <a:r>
              <a:rPr lang="en-US" i="1" baseline="0" dirty="0" smtClean="0"/>
              <a:t>WHO</a:t>
            </a:r>
            <a:r>
              <a:rPr lang="en-US" baseline="0" dirty="0" smtClean="0"/>
              <a:t> is a part of 100 Million Healthier Lives, </a:t>
            </a:r>
            <a:r>
              <a:rPr lang="en-US" i="1" baseline="0" dirty="0" smtClean="0"/>
              <a:t>WHERE </a:t>
            </a:r>
            <a:r>
              <a:rPr lang="en-US" i="0" baseline="0" dirty="0" smtClean="0"/>
              <a:t>in the world they are working, and </a:t>
            </a:r>
            <a:r>
              <a:rPr lang="en-US" i="1" baseline="0" dirty="0" smtClean="0"/>
              <a:t>WHAT </a:t>
            </a:r>
            <a:r>
              <a:rPr lang="en-US" i="0" baseline="0" dirty="0" smtClean="0"/>
              <a:t>are the specific “pieces of the puzzle” they are working on to create health, wellbeing, and equity.</a:t>
            </a:r>
          </a:p>
          <a:p>
            <a:endParaRPr lang="en-US" i="0" baseline="0" dirty="0" smtClean="0"/>
          </a:p>
        </p:txBody>
      </p:sp>
      <p:sp>
        <p:nvSpPr>
          <p:cNvPr id="4" name="Slide Number Placeholder 3"/>
          <p:cNvSpPr>
            <a:spLocks noGrp="1"/>
          </p:cNvSpPr>
          <p:nvPr>
            <p:ph type="sldNum" sz="quarter" idx="10"/>
          </p:nvPr>
        </p:nvSpPr>
        <p:spPr/>
        <p:txBody>
          <a:bodyPr/>
          <a:lstStyle/>
          <a:p>
            <a:fld id="{EA02215E-F3A0-43C7-BC1B-FD71FACE1A8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8497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someone joins 100 Million Healthier Lives, they</a:t>
            </a:r>
            <a:r>
              <a:rPr lang="en-US" baseline="0" dirty="0" smtClean="0"/>
              <a:t> share with us what their piece of the puzzle is, what it is that matters to them to meaningfully improve health, wellbeing and equity where they are and for whom they serve.</a:t>
            </a:r>
          </a:p>
          <a:p>
            <a:endParaRPr lang="en-US" baseline="0" dirty="0" smtClean="0"/>
          </a:p>
          <a:p>
            <a:r>
              <a:rPr lang="en-US" baseline="0" dirty="0" smtClean="0"/>
              <a:t>When the initiative was formed, the priority areas of the 600 or so founding members aligned with the categories on this slide, what we call the “9 </a:t>
            </a:r>
            <a:r>
              <a:rPr lang="en-US" baseline="0" dirty="0" err="1" smtClean="0"/>
              <a:t>whats</a:t>
            </a:r>
            <a:r>
              <a:rPr lang="en-US" baseline="0" dirty="0" smtClean="0"/>
              <a:t>” and “9 </a:t>
            </a:r>
            <a:r>
              <a:rPr lang="en-US" baseline="0" dirty="0" err="1" smtClean="0"/>
              <a:t>hows</a:t>
            </a:r>
            <a:r>
              <a:rPr lang="en-US" baseline="0" dirty="0" smtClean="0"/>
              <a:t>.” So we’re a big tent and intentionally so. </a:t>
            </a:r>
          </a:p>
          <a:p>
            <a:endParaRPr lang="en-US" baseline="0" dirty="0" smtClean="0"/>
          </a:p>
          <a:p>
            <a:r>
              <a:rPr lang="en-US" baseline="0" dirty="0" smtClean="0"/>
              <a:t>Members are working on a vast array of specific topics and challenges – and we believe that is necessary to achieve our bold aim. Part of the “unprecedented collaboration” piece is that there are groups of leaders helping to organize and be examples of progress in each of these priority areas… if anyone on the line is passionate about one and wants to learn more or get involved, we invite them to do so! </a:t>
            </a:r>
          </a:p>
          <a:p>
            <a:endParaRPr lang="en-US" baseline="0" dirty="0" smtClean="0"/>
          </a:p>
          <a:p>
            <a:r>
              <a:rPr lang="en-US" baseline="0" dirty="0" smtClean="0"/>
              <a:t>So that’s the big tent—LOTS of topics.</a:t>
            </a:r>
            <a:endParaRPr lang="en-US" dirty="0"/>
          </a:p>
        </p:txBody>
      </p:sp>
      <p:sp>
        <p:nvSpPr>
          <p:cNvPr id="4" name="Slide Number Placeholder 3"/>
          <p:cNvSpPr>
            <a:spLocks noGrp="1"/>
          </p:cNvSpPr>
          <p:nvPr>
            <p:ph type="sldNum" sz="quarter" idx="10"/>
          </p:nvPr>
        </p:nvSpPr>
        <p:spPr/>
        <p:txBody>
          <a:bodyPr/>
          <a:lstStyle/>
          <a:p>
            <a:fld id="{EA02215E-F3A0-43C7-BC1B-FD71FACE1A8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3222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6295"/>
              </a:solidFill>
            </a:endParaRPr>
          </a:p>
        </p:txBody>
      </p:sp>
      <p:sp>
        <p:nvSpPr>
          <p:cNvPr id="15" name="Rectangle 14"/>
          <p:cNvSpPr/>
          <p:nvPr userDrawn="1"/>
        </p:nvSpPr>
        <p:spPr>
          <a:xfrm>
            <a:off x="0" y="5720430"/>
            <a:ext cx="9144000" cy="1143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7200" y="1729752"/>
            <a:ext cx="5715000" cy="2842248"/>
          </a:xfrm>
        </p:spPr>
        <p:txBody>
          <a:bodyPr anchor="b">
            <a:noAutofit/>
          </a:bodyPr>
          <a:lstStyle>
            <a:lvl1pPr algn="l">
              <a:defRPr sz="4800">
                <a:solidFill>
                  <a:srgbClr val="F1A97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5715000" cy="731520"/>
          </a:xfrm>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861" t="27778" r="9584" b="29259"/>
          <a:stretch/>
        </p:blipFill>
        <p:spPr>
          <a:xfrm>
            <a:off x="6642100" y="6041261"/>
            <a:ext cx="2286000" cy="4572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12" y="159755"/>
            <a:ext cx="4389120" cy="1371600"/>
          </a:xfrm>
          <a:prstGeom prst="rect">
            <a:avLst/>
          </a:prstGeom>
        </p:spPr>
      </p:pic>
      <p:grpSp>
        <p:nvGrpSpPr>
          <p:cNvPr id="5" name="Group 4"/>
          <p:cNvGrpSpPr/>
          <p:nvPr userDrawn="1"/>
        </p:nvGrpSpPr>
        <p:grpSpPr>
          <a:xfrm>
            <a:off x="6400800" y="0"/>
            <a:ext cx="2746491" cy="5715000"/>
            <a:chOff x="6400800" y="0"/>
            <a:chExt cx="2746491" cy="5715000"/>
          </a:xfrm>
        </p:grpSpPr>
        <p:pic>
          <p:nvPicPr>
            <p:cNvPr id="27" name="Picture 26"/>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56869" t="10565" r="3136" b="7596"/>
            <a:stretch/>
          </p:blipFill>
          <p:spPr>
            <a:xfrm>
              <a:off x="6488949" y="0"/>
              <a:ext cx="2658342" cy="3626311"/>
            </a:xfrm>
            <a:prstGeom prst="rect">
              <a:avLst/>
            </a:prstGeom>
          </p:spPr>
        </p:pic>
        <p:pic>
          <p:nvPicPr>
            <p:cNvPr id="14" name="Picture 13"/>
            <p:cNvPicPr>
              <a:picLocks noChangeAspect="1"/>
            </p:cNvPicPr>
            <p:nvPr userDrawn="1"/>
          </p:nvPicPr>
          <p:blipFill rotWithShape="1">
            <a:blip r:embed="rId6" cstate="print">
              <a:extLst>
                <a:ext uri="{28A0092B-C50C-407E-A947-70E740481C1C}">
                  <a14:useLocalDpi xmlns:a14="http://schemas.microsoft.com/office/drawing/2010/main" val="0"/>
                </a:ext>
              </a:extLst>
            </a:blip>
            <a:srcRect l="12947" t="3020" r="13114" b="12982"/>
            <a:stretch/>
          </p:blipFill>
          <p:spPr>
            <a:xfrm>
              <a:off x="6479177" y="3696790"/>
              <a:ext cx="2664823" cy="2018210"/>
            </a:xfrm>
            <a:prstGeom prst="rect">
              <a:avLst/>
            </a:prstGeom>
          </p:spPr>
        </p:pic>
        <p:grpSp>
          <p:nvGrpSpPr>
            <p:cNvPr id="4" name="Group 3"/>
            <p:cNvGrpSpPr/>
            <p:nvPr userDrawn="1"/>
          </p:nvGrpSpPr>
          <p:grpSpPr>
            <a:xfrm>
              <a:off x="6400800" y="0"/>
              <a:ext cx="2743200" cy="5715000"/>
              <a:chOff x="6400800" y="0"/>
              <a:chExt cx="2743200" cy="5715000"/>
            </a:xfrm>
          </p:grpSpPr>
          <p:sp>
            <p:nvSpPr>
              <p:cNvPr id="24" name="Rectangle 23"/>
              <p:cNvSpPr/>
              <p:nvPr/>
            </p:nvSpPr>
            <p:spPr>
              <a:xfrm>
                <a:off x="6400800" y="0"/>
                <a:ext cx="9144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6400800" y="3614755"/>
                <a:ext cx="27432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 Placeholder 3"/>
          <p:cNvSpPr>
            <a:spLocks noGrp="1"/>
          </p:cNvSpPr>
          <p:nvPr>
            <p:ph type="body" sz="quarter" idx="11"/>
          </p:nvPr>
        </p:nvSpPr>
        <p:spPr>
          <a:xfrm>
            <a:off x="457200" y="6276604"/>
            <a:ext cx="5715000" cy="274320"/>
          </a:xfrm>
        </p:spPr>
        <p:txBody>
          <a:bodyPr>
            <a:normAutofit/>
          </a:bodyPr>
          <a:lstStyle>
            <a:lvl1pPr marL="0" indent="0">
              <a:buFontTx/>
              <a:buNone/>
              <a:defRPr sz="1200" b="0" i="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smtClean="0"/>
              <a:t>Click to edit Master text styles</a:t>
            </a:r>
          </a:p>
        </p:txBody>
      </p:sp>
      <p:sp>
        <p:nvSpPr>
          <p:cNvPr id="18" name="Text Placeholder 3"/>
          <p:cNvSpPr>
            <a:spLocks noGrp="1"/>
          </p:cNvSpPr>
          <p:nvPr>
            <p:ph type="body" sz="quarter" idx="10"/>
          </p:nvPr>
        </p:nvSpPr>
        <p:spPr>
          <a:xfrm>
            <a:off x="457200" y="5956670"/>
            <a:ext cx="5715000" cy="347472"/>
          </a:xfrm>
        </p:spPr>
        <p:txBody>
          <a:bodyPr>
            <a:normAutofit/>
          </a:bodyPr>
          <a:lstStyle>
            <a:lvl1pPr marL="0" indent="0">
              <a:buFontTx/>
              <a:buNone/>
              <a:defRPr sz="1600" b="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smtClean="0"/>
              <a:t>Click to edit Master text styles</a:t>
            </a:r>
          </a:p>
        </p:txBody>
      </p:sp>
    </p:spTree>
    <p:extLst>
      <p:ext uri="{BB962C8B-B14F-4D97-AF65-F5344CB8AC3E}">
        <p14:creationId xmlns:p14="http://schemas.microsoft.com/office/powerpoint/2010/main" val="3769027603"/>
      </p:ext>
    </p:extLst>
  </p:cSld>
  <p:clrMapOvr>
    <a:masterClrMapping/>
  </p:clrMapOvr>
  <p:timing>
    <p:tnLst>
      <p:par>
        <p:cTn id="1" dur="indefinite" restart="never" nodeType="tmRoot"/>
      </p:par>
    </p:tnLst>
  </p:timing>
  <p:hf hdr="0" ftr="0"/>
  <p:extLst mod="1">
    <p:ext uri="{DCECCB84-F9BA-43D5-87BE-67443E8EF086}">
      <p15:sldGuideLst xmlns:p15="http://schemas.microsoft.com/office/powerpoint/2012/main">
        <p15:guide id="4294967295"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028700"/>
          </a:xfrm>
        </p:spPr>
        <p:txBody>
          <a:bodyPr/>
          <a:lstStyle/>
          <a:p>
            <a:r>
              <a:rPr lang="en-US" dirty="0" smtClean="0"/>
              <a:t>Click to edit Master title style</a:t>
            </a:r>
            <a:endParaRPr lang="en-US" dirty="0"/>
          </a:p>
        </p:txBody>
      </p:sp>
      <p:sp>
        <p:nvSpPr>
          <p:cNvPr id="9" name="Slide Number Placeholder 8"/>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cxnSp>
        <p:nvCxnSpPr>
          <p:cNvPr id="8" name="Straight Connector 7"/>
          <p:cNvCxnSpPr/>
          <p:nvPr userDrawn="1"/>
        </p:nvCxnSpPr>
        <p:spPr>
          <a:xfrm>
            <a:off x="457200" y="5943600"/>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solidFill>
                <a:srgbClr val="E87722"/>
              </a:solidFill>
            </a:endParaRPr>
          </a:p>
        </p:txBody>
      </p:sp>
      <p:sp>
        <p:nvSpPr>
          <p:cNvPr id="11" name="Text Placeholder 2"/>
          <p:cNvSpPr>
            <a:spLocks noGrp="1"/>
          </p:cNvSpPr>
          <p:nvPr>
            <p:ph type="body" idx="1"/>
          </p:nvPr>
        </p:nvSpPr>
        <p:spPr>
          <a:xfrm>
            <a:off x="45720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457200" y="2651760"/>
            <a:ext cx="3931920"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475488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4"/>
          </p:nvPr>
        </p:nvSpPr>
        <p:spPr>
          <a:xfrm>
            <a:off x="4754880" y="2651760"/>
            <a:ext cx="393192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4197156"/>
      </p:ext>
    </p:extLst>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Tree>
    <p:extLst>
      <p:ext uri="{BB962C8B-B14F-4D97-AF65-F5344CB8AC3E}">
        <p14:creationId xmlns:p14="http://schemas.microsoft.com/office/powerpoint/2010/main" val="22997046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a:solidFill>
                <a:srgbClr val="D6D2C4">
                  <a:lumMod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9" name="Straight Connector 8"/>
          <p:cNvCxnSpPr/>
          <p:nvPr userDrawn="1"/>
        </p:nvCxnSpPr>
        <p:spPr>
          <a:xfrm flipH="1" flipV="1">
            <a:off x="8092440" y="411483"/>
            <a:ext cx="0" cy="68580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0189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with Foot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a:solidFill>
                <a:srgbClr val="D6D2C4">
                  <a:lumMod val="75000"/>
                </a:srgbClr>
              </a:solidFill>
            </a:endParaRPr>
          </a:p>
        </p:txBody>
      </p:sp>
      <p:sp>
        <p:nvSpPr>
          <p:cNvPr id="8"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solidFill>
                <a:srgbClr val="E87722"/>
              </a:solidFill>
            </a:endParaRPr>
          </a:p>
        </p:txBody>
      </p:sp>
      <p:cxnSp>
        <p:nvCxnSpPr>
          <p:cNvPr id="9" name="Straight Connector 8"/>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11" name="Straight Connector 10"/>
          <p:cNvCxnSpPr/>
          <p:nvPr userDrawn="1"/>
        </p:nvCxnSpPr>
        <p:spPr>
          <a:xfrm flipH="1" flipV="1">
            <a:off x="8092440" y="411483"/>
            <a:ext cx="0" cy="68580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6767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4468" y="1739120"/>
            <a:ext cx="4942332" cy="457200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14501"/>
            <a:ext cx="2926080" cy="4572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a:solidFill>
                <a:srgbClr val="D6D2C4">
                  <a:lumMod val="75000"/>
                </a:srgbClr>
              </a:solidFill>
            </a:endParaRPr>
          </a:p>
        </p:txBody>
      </p:sp>
      <p:sp>
        <p:nvSpPr>
          <p:cNvPr id="8" name="Title 1"/>
          <p:cNvSpPr>
            <a:spLocks noGrp="1"/>
          </p:cNvSpPr>
          <p:nvPr>
            <p:ph type="title"/>
          </p:nvPr>
        </p:nvSpPr>
        <p:spPr>
          <a:xfrm>
            <a:off x="457200" y="228600"/>
            <a:ext cx="6574536" cy="10287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374518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with Foot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
        <p:nvSpPr>
          <p:cNvPr id="8" name="Title 1"/>
          <p:cNvSpPr>
            <a:spLocks noGrp="1"/>
          </p:cNvSpPr>
          <p:nvPr>
            <p:ph type="title"/>
          </p:nvPr>
        </p:nvSpPr>
        <p:spPr>
          <a:xfrm>
            <a:off x="457200" y="228600"/>
            <a:ext cx="6574536" cy="1028700"/>
          </a:xfrm>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solidFill>
                <a:srgbClr val="E87722"/>
              </a:solidFill>
            </a:endParaRPr>
          </a:p>
        </p:txBody>
      </p:sp>
      <p:cxnSp>
        <p:nvCxnSpPr>
          <p:cNvPr id="9" name="Straight Connector 8"/>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3744468" y="1739120"/>
            <a:ext cx="4942332" cy="411480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457200" y="1714501"/>
            <a:ext cx="2926080" cy="4114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043552593"/>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6295"/>
              </a:solidFill>
            </a:endParaRPr>
          </a:p>
        </p:txBody>
      </p:sp>
      <p:sp>
        <p:nvSpPr>
          <p:cNvPr id="15" name="Rectangle 14"/>
          <p:cNvSpPr/>
          <p:nvPr userDrawn="1"/>
        </p:nvSpPr>
        <p:spPr>
          <a:xfrm>
            <a:off x="0" y="5720430"/>
            <a:ext cx="9144000" cy="1143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7200" y="1729752"/>
            <a:ext cx="5715000" cy="2842248"/>
          </a:xfrm>
        </p:spPr>
        <p:txBody>
          <a:bodyPr anchor="b">
            <a:noAutofit/>
          </a:bodyPr>
          <a:lstStyle>
            <a:lvl1pPr algn="l">
              <a:defRPr sz="4800">
                <a:solidFill>
                  <a:srgbClr val="F1A97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5715000" cy="731520"/>
          </a:xfrm>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861" t="27778" r="9584" b="29259"/>
          <a:stretch/>
        </p:blipFill>
        <p:spPr>
          <a:xfrm>
            <a:off x="6642100" y="6041261"/>
            <a:ext cx="2286000" cy="4572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12" y="159755"/>
            <a:ext cx="4389120" cy="1371600"/>
          </a:xfrm>
          <a:prstGeom prst="rect">
            <a:avLst/>
          </a:prstGeom>
        </p:spPr>
      </p:pic>
      <p:grpSp>
        <p:nvGrpSpPr>
          <p:cNvPr id="5" name="Group 4"/>
          <p:cNvGrpSpPr/>
          <p:nvPr userDrawn="1"/>
        </p:nvGrpSpPr>
        <p:grpSpPr>
          <a:xfrm>
            <a:off x="6400800" y="0"/>
            <a:ext cx="2746491" cy="5715000"/>
            <a:chOff x="6400800" y="0"/>
            <a:chExt cx="2746491" cy="5715000"/>
          </a:xfrm>
        </p:grpSpPr>
        <p:pic>
          <p:nvPicPr>
            <p:cNvPr id="27" name="Picture 26"/>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56869" t="10565" r="3136" b="7596"/>
            <a:stretch/>
          </p:blipFill>
          <p:spPr>
            <a:xfrm>
              <a:off x="6488949" y="0"/>
              <a:ext cx="2658342" cy="3626311"/>
            </a:xfrm>
            <a:prstGeom prst="rect">
              <a:avLst/>
            </a:prstGeom>
          </p:spPr>
        </p:pic>
        <p:pic>
          <p:nvPicPr>
            <p:cNvPr id="14" name="Picture 13"/>
            <p:cNvPicPr>
              <a:picLocks noChangeAspect="1"/>
            </p:cNvPicPr>
            <p:nvPr userDrawn="1"/>
          </p:nvPicPr>
          <p:blipFill rotWithShape="1">
            <a:blip r:embed="rId6" cstate="print">
              <a:extLst>
                <a:ext uri="{28A0092B-C50C-407E-A947-70E740481C1C}">
                  <a14:useLocalDpi xmlns:a14="http://schemas.microsoft.com/office/drawing/2010/main" val="0"/>
                </a:ext>
              </a:extLst>
            </a:blip>
            <a:srcRect l="12947" t="3020" r="13114" b="12982"/>
            <a:stretch/>
          </p:blipFill>
          <p:spPr>
            <a:xfrm>
              <a:off x="6479177" y="3696790"/>
              <a:ext cx="2664823" cy="2018210"/>
            </a:xfrm>
            <a:prstGeom prst="rect">
              <a:avLst/>
            </a:prstGeom>
          </p:spPr>
        </p:pic>
        <p:grpSp>
          <p:nvGrpSpPr>
            <p:cNvPr id="4" name="Group 3"/>
            <p:cNvGrpSpPr/>
            <p:nvPr userDrawn="1"/>
          </p:nvGrpSpPr>
          <p:grpSpPr>
            <a:xfrm>
              <a:off x="6400800" y="0"/>
              <a:ext cx="2743200" cy="5715000"/>
              <a:chOff x="6400800" y="0"/>
              <a:chExt cx="2743200" cy="5715000"/>
            </a:xfrm>
          </p:grpSpPr>
          <p:sp>
            <p:nvSpPr>
              <p:cNvPr id="24" name="Rectangle 23"/>
              <p:cNvSpPr/>
              <p:nvPr/>
            </p:nvSpPr>
            <p:spPr>
              <a:xfrm>
                <a:off x="6400800" y="0"/>
                <a:ext cx="9144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6400800" y="3614755"/>
                <a:ext cx="27432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 Placeholder 3"/>
          <p:cNvSpPr>
            <a:spLocks noGrp="1"/>
          </p:cNvSpPr>
          <p:nvPr>
            <p:ph type="body" sz="quarter" idx="11"/>
          </p:nvPr>
        </p:nvSpPr>
        <p:spPr>
          <a:xfrm>
            <a:off x="457200" y="6276604"/>
            <a:ext cx="5715000" cy="274320"/>
          </a:xfrm>
        </p:spPr>
        <p:txBody>
          <a:bodyPr>
            <a:normAutofit/>
          </a:bodyPr>
          <a:lstStyle>
            <a:lvl1pPr marL="0" indent="0">
              <a:buFontTx/>
              <a:buNone/>
              <a:defRPr sz="1200" b="0" i="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smtClean="0"/>
              <a:t>Click to edit Master text styles</a:t>
            </a:r>
          </a:p>
        </p:txBody>
      </p:sp>
      <p:sp>
        <p:nvSpPr>
          <p:cNvPr id="18" name="Text Placeholder 3"/>
          <p:cNvSpPr>
            <a:spLocks noGrp="1"/>
          </p:cNvSpPr>
          <p:nvPr>
            <p:ph type="body" sz="quarter" idx="10"/>
          </p:nvPr>
        </p:nvSpPr>
        <p:spPr>
          <a:xfrm>
            <a:off x="457200" y="5956670"/>
            <a:ext cx="5715000" cy="347472"/>
          </a:xfrm>
        </p:spPr>
        <p:txBody>
          <a:bodyPr>
            <a:normAutofit/>
          </a:bodyPr>
          <a:lstStyle>
            <a:lvl1pPr marL="0" indent="0">
              <a:buFontTx/>
              <a:buNone/>
              <a:defRPr sz="1600" b="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smtClean="0"/>
              <a:t>Click to edit Master text styles</a:t>
            </a:r>
          </a:p>
        </p:txBody>
      </p:sp>
    </p:spTree>
    <p:extLst>
      <p:ext uri="{BB962C8B-B14F-4D97-AF65-F5344CB8AC3E}">
        <p14:creationId xmlns:p14="http://schemas.microsoft.com/office/powerpoint/2010/main" val="3860802368"/>
      </p:ext>
    </p:extLst>
  </p:cSld>
  <p:clrMapOvr>
    <a:masterClrMapping/>
  </p:clrMapOvr>
  <p:timing>
    <p:tnLst>
      <p:par>
        <p:cTn id="1" dur="indefinite" restart="never" nodeType="tmRoot"/>
      </p:par>
    </p:tnLst>
  </p:timing>
  <p:hf hdr="0" ftr="0"/>
  <p:extLst mod="1">
    <p:ext uri="{DCECCB84-F9BA-43D5-87BE-67443E8EF086}">
      <p15:sldGuideLst xmlns:p15="http://schemas.microsoft.com/office/powerpoint/2012/main">
        <p15:guide id="4294967295" pos="40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972000" y="1411200"/>
            <a:ext cx="7272000" cy="648000"/>
          </a:xfrm>
        </p:spPr>
        <p:txBody>
          <a:bodyPr anchor="t"/>
          <a:lstStyle/>
          <a:p>
            <a:r>
              <a:rPr lang="sv-SE" dirty="0" smtClean="0"/>
              <a:t>Klicka här för att ändra format</a:t>
            </a:r>
            <a:endParaRPr lang="sv-SE" dirty="0"/>
          </a:p>
        </p:txBody>
      </p:sp>
      <p:sp>
        <p:nvSpPr>
          <p:cNvPr id="4" name="Platshållare för datum 3"/>
          <p:cNvSpPr>
            <a:spLocks noGrp="1"/>
          </p:cNvSpPr>
          <p:nvPr>
            <p:ph type="dt" sz="half" idx="10"/>
          </p:nvPr>
        </p:nvSpPr>
        <p:spPr>
          <a:xfrm>
            <a:off x="323528" y="6480000"/>
            <a:ext cx="718071" cy="216024"/>
          </a:xfrm>
          <a:prstGeom prst="rect">
            <a:avLst/>
          </a:prstGeom>
        </p:spPr>
        <p:txBody>
          <a:bodyPr/>
          <a:lstStyle/>
          <a:p>
            <a:fld id="{44DD1043-6C2C-4225-A7AA-07349A6F3DB9}" type="datetime1">
              <a:rPr lang="sv-SE">
                <a:solidFill>
                  <a:srgbClr val="000000"/>
                </a:solidFill>
              </a:rPr>
              <a:pPr/>
              <a:t>2016-11-04</a:t>
            </a:fld>
            <a:endParaRPr lang="sv-SE">
              <a:solidFill>
                <a:srgbClr val="000000"/>
              </a:solidFill>
            </a:endParaRPr>
          </a:p>
        </p:txBody>
      </p:sp>
      <p:sp>
        <p:nvSpPr>
          <p:cNvPr id="5" name="Platshållare för sidfot 4"/>
          <p:cNvSpPr>
            <a:spLocks noGrp="1"/>
          </p:cNvSpPr>
          <p:nvPr>
            <p:ph type="ftr" sz="quarter" idx="11"/>
          </p:nvPr>
        </p:nvSpPr>
        <p:spPr>
          <a:xfrm>
            <a:off x="324000" y="6184800"/>
            <a:ext cx="5184000" cy="205681"/>
          </a:xfrm>
          <a:prstGeom prst="rect">
            <a:avLst/>
          </a:prstGeom>
        </p:spPr>
        <p:txBody>
          <a:bodyPr/>
          <a:lstStyle>
            <a:lvl1pPr>
              <a:defRPr>
                <a:solidFill>
                  <a:schemeClr val="accent6"/>
                </a:solidFill>
              </a:defRPr>
            </a:lvl1pPr>
          </a:lstStyle>
          <a:p>
            <a:r>
              <a:rPr lang="sv-SE" smtClean="0">
                <a:solidFill>
                  <a:srgbClr val="8D0017"/>
                </a:solidFill>
              </a:rPr>
              <a:t>Inför Budget 2016</a:t>
            </a:r>
            <a:endParaRPr lang="sv-SE" sz="800" dirty="0">
              <a:solidFill>
                <a:srgbClr val="8D0017"/>
              </a:solidFill>
            </a:endParaRPr>
          </a:p>
        </p:txBody>
      </p:sp>
      <p:sp>
        <p:nvSpPr>
          <p:cNvPr id="6" name="Platshållare för bildnummer 5"/>
          <p:cNvSpPr>
            <a:spLocks noGrp="1"/>
          </p:cNvSpPr>
          <p:nvPr>
            <p:ph type="sldNum" sz="quarter" idx="12"/>
          </p:nvPr>
        </p:nvSpPr>
        <p:spPr>
          <a:xfrm>
            <a:off x="7269480" y="411482"/>
            <a:ext cx="685800" cy="685800"/>
          </a:xfrm>
          <a:prstGeom prst="rect">
            <a:avLst/>
          </a:prstGeom>
        </p:spPr>
        <p:txBody>
          <a:bodyPr/>
          <a:lstStyle/>
          <a:p>
            <a:fld id="{6F44378D-1D2D-4DB9-B9D8-A6B719AA0047}" type="slidenum">
              <a:rPr lang="sv-SE" smtClean="0">
                <a:solidFill>
                  <a:srgbClr val="000000">
                    <a:tint val="75000"/>
                  </a:srgbClr>
                </a:solidFill>
              </a:rPr>
              <a:pPr/>
              <a:t>‹#›</a:t>
            </a:fld>
            <a:endParaRPr lang="sv-SE">
              <a:solidFill>
                <a:srgbClr val="000000">
                  <a:tint val="75000"/>
                </a:srgbClr>
              </a:solidFill>
            </a:endParaRPr>
          </a:p>
        </p:txBody>
      </p:sp>
      <p:sp>
        <p:nvSpPr>
          <p:cNvPr id="12" name="Platshållare för text 11"/>
          <p:cNvSpPr>
            <a:spLocks noGrp="1"/>
          </p:cNvSpPr>
          <p:nvPr>
            <p:ph type="body" sz="quarter" idx="14"/>
          </p:nvPr>
        </p:nvSpPr>
        <p:spPr>
          <a:xfrm>
            <a:off x="971600" y="2782800"/>
            <a:ext cx="7272338" cy="266242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3"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Tree>
    <p:extLst>
      <p:ext uri="{BB962C8B-B14F-4D97-AF65-F5344CB8AC3E}">
        <p14:creationId xmlns:p14="http://schemas.microsoft.com/office/powerpoint/2010/main" val="17618217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Photo Caption on Left">
    <p:spTree>
      <p:nvGrpSpPr>
        <p:cNvPr id="1" name=""/>
        <p:cNvGrpSpPr/>
        <p:nvPr/>
      </p:nvGrpSpPr>
      <p:grpSpPr>
        <a:xfrm>
          <a:off x="0" y="0"/>
          <a:ext cx="0" cy="0"/>
          <a:chOff x="0" y="0"/>
          <a:chExt cx="0" cy="0"/>
        </a:xfrm>
      </p:grpSpPr>
      <p:sp>
        <p:nvSpPr>
          <p:cNvPr id="4" name="Rectangle 7"/>
          <p:cNvSpPr/>
          <p:nvPr userDrawn="1"/>
        </p:nvSpPr>
        <p:spPr>
          <a:xfrm>
            <a:off x="0" y="0"/>
            <a:ext cx="3200400" cy="6858000"/>
          </a:xfrm>
          <a:prstGeom prst="rect">
            <a:avLst/>
          </a:prstGeom>
          <a:solidFill>
            <a:schemeClr val="accent3">
              <a:lumMod val="7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Rectangle 6"/>
          <p:cNvSpPr/>
          <p:nvPr userDrawn="1"/>
        </p:nvSpPr>
        <p:spPr bwMode="white">
          <a:xfrm>
            <a:off x="3131344" y="0"/>
            <a:ext cx="6905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304800" y="609600"/>
            <a:ext cx="2743201" cy="1676400"/>
          </a:xfrm>
        </p:spPr>
        <p:txBody>
          <a:bodyPr anchor="t"/>
          <a:lstStyle>
            <a:lvl1pPr algn="l">
              <a:defRPr sz="2700" b="0">
                <a:solidFill>
                  <a:schemeClr val="bg1"/>
                </a:solidFill>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3200400" y="0"/>
            <a:ext cx="5943600" cy="6858000"/>
          </a:xfrm>
        </p:spPr>
        <p:txBody>
          <a:bodyPr rtlCol="0">
            <a:noAutofit/>
          </a:bodyPr>
          <a:lstStyle>
            <a:lvl1pPr marL="0" indent="0">
              <a:buNone/>
              <a:defRPr/>
            </a:lvl1pPr>
          </a:lstStyle>
          <a:p>
            <a:pPr lvl="0"/>
            <a:endParaRPr lang="en-US" noProof="0"/>
          </a:p>
        </p:txBody>
      </p:sp>
      <p:sp>
        <p:nvSpPr>
          <p:cNvPr id="7" name="Footer Placeholder 2"/>
          <p:cNvSpPr>
            <a:spLocks noGrp="1"/>
          </p:cNvSpPr>
          <p:nvPr>
            <p:ph type="ftr" sz="quarter" idx="11"/>
          </p:nvPr>
        </p:nvSpPr>
        <p:spPr>
          <a:xfrm>
            <a:off x="7773591" y="6440489"/>
            <a:ext cx="1370409" cy="274637"/>
          </a:xfrm>
          <a:prstGeom prst="rect">
            <a:avLst/>
          </a:prstGeom>
        </p:spPr>
        <p:txBody>
          <a:bodyPr/>
          <a:lstStyle>
            <a:lvl1pPr>
              <a:defRPr/>
            </a:lvl1pPr>
          </a:lstStyle>
          <a:p>
            <a:pPr>
              <a:defRPr/>
            </a:pPr>
            <a:r>
              <a:rPr lang="en-US" altLang="en-US">
                <a:solidFill>
                  <a:prstClr val="white"/>
                </a:solidFill>
              </a:rPr>
              <a:t>Arthur C. Evans Jr.</a:t>
            </a:r>
            <a:endParaRPr lang="en-US" dirty="0">
              <a:solidFill>
                <a:prstClr val="white"/>
              </a:solidFill>
            </a:endParaRPr>
          </a:p>
        </p:txBody>
      </p:sp>
    </p:spTree>
    <p:extLst>
      <p:ext uri="{BB962C8B-B14F-4D97-AF65-F5344CB8AC3E}">
        <p14:creationId xmlns:p14="http://schemas.microsoft.com/office/powerpoint/2010/main" val="4092078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Graphic - white">
    <p:bg>
      <p:bgRef idx="1001">
        <a:schemeClr val="bg1"/>
      </p:bgRef>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8241223" y="6224155"/>
            <a:ext cx="438652" cy="432955"/>
          </a:xfrm>
          <a:prstGeom prst="rect">
            <a:avLst/>
          </a:prstGeom>
        </p:spPr>
      </p:pic>
    </p:spTree>
    <p:extLst>
      <p:ext uri="{BB962C8B-B14F-4D97-AF65-F5344CB8AC3E}">
        <p14:creationId xmlns:p14="http://schemas.microsoft.com/office/powerpoint/2010/main" val="4852138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Tree>
    <p:extLst>
      <p:ext uri="{BB962C8B-B14F-4D97-AF65-F5344CB8AC3E}">
        <p14:creationId xmlns:p14="http://schemas.microsoft.com/office/powerpoint/2010/main" val="218460411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4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icture Only">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94AD3E02-DCFD-4890-8A04-1A1040916913}" type="slidenum">
              <a:rPr lang="en-US" smtClean="0">
                <a:solidFill>
                  <a:srgbClr val="D43A2A"/>
                </a:solidFill>
              </a:rPr>
              <a:pPr/>
              <a:t>‹#›</a:t>
            </a:fld>
            <a:endParaRPr lang="en-US">
              <a:solidFill>
                <a:srgbClr val="D43A2A"/>
              </a:solidFill>
            </a:endParaRPr>
          </a:p>
        </p:txBody>
      </p:sp>
      <p:pic>
        <p:nvPicPr>
          <p:cNvPr id="6" name="Picture 5" descr="IHI_Symbol.png"/>
          <p:cNvPicPr>
            <a:picLocks noChangeAspect="1"/>
          </p:cNvPicPr>
          <p:nvPr/>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r>
              <a:rPr lang="en-US" smtClean="0"/>
              <a:t>Click icon to add picture</a:t>
            </a:r>
            <a:endParaRPr lang="en-US"/>
          </a:p>
        </p:txBody>
      </p:sp>
    </p:spTree>
    <p:extLst>
      <p:ext uri="{BB962C8B-B14F-4D97-AF65-F5344CB8AC3E}">
        <p14:creationId xmlns:p14="http://schemas.microsoft.com/office/powerpoint/2010/main" val="8919549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419601"/>
          </a:xfrm>
        </p:spPr>
        <p:txBody>
          <a:bodyPr/>
          <a:lstStyle>
            <a:lvl1pPr>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smtClean="0"/>
              <a:t>Click to edit Master text styles</a:t>
            </a:r>
          </a:p>
        </p:txBody>
      </p:sp>
      <p:pic>
        <p:nvPicPr>
          <p:cNvPr id="7" name="Picture 6" descr="IHI_Symbol.png"/>
          <p:cNvPicPr>
            <a:picLocks noChangeAspect="1"/>
          </p:cNvPicPr>
          <p:nvPr/>
        </p:nvPicPr>
        <p:blipFill>
          <a:blip r:embed="rId4" cstate="print"/>
          <a:stretch>
            <a:fillRect/>
          </a:stretch>
        </p:blipFill>
        <p:spPr>
          <a:xfrm>
            <a:off x="8241223" y="6224155"/>
            <a:ext cx="438652" cy="432955"/>
          </a:xfrm>
          <a:prstGeom prst="rect">
            <a:avLst/>
          </a:prstGeom>
        </p:spPr>
      </p:pic>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94AD3E02-DCFD-4890-8A04-1A1040916913}" type="slidenum">
              <a:rPr lang="en-US" smtClean="0">
                <a:solidFill>
                  <a:srgbClr val="D43A2A"/>
                </a:solidFill>
              </a:rPr>
              <a:pPr/>
              <a:t>‹#›</a:t>
            </a:fld>
            <a:endParaRPr lang="en-US">
              <a:solidFill>
                <a:srgbClr val="D43A2A"/>
              </a:solidFill>
            </a:endParaRPr>
          </a:p>
        </p:txBody>
      </p:sp>
    </p:spTree>
    <p:extLst>
      <p:ext uri="{BB962C8B-B14F-4D97-AF65-F5344CB8AC3E}">
        <p14:creationId xmlns:p14="http://schemas.microsoft.com/office/powerpoint/2010/main" val="2279785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7" name="Rectangle 16"/>
          <p:cNvSpPr/>
          <p:nvPr userDrawn="1"/>
        </p:nvSpPr>
        <p:spPr>
          <a:xfrm>
            <a:off x="0" y="5720430"/>
            <a:ext cx="9144000" cy="1143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Text Placeholder 3"/>
          <p:cNvSpPr>
            <a:spLocks noGrp="1"/>
          </p:cNvSpPr>
          <p:nvPr>
            <p:ph type="body" sz="quarter" idx="11"/>
          </p:nvPr>
        </p:nvSpPr>
        <p:spPr>
          <a:xfrm>
            <a:off x="457200" y="6276604"/>
            <a:ext cx="5715000" cy="274320"/>
          </a:xfrm>
        </p:spPr>
        <p:txBody>
          <a:bodyPr>
            <a:normAutofit/>
          </a:bodyPr>
          <a:lstStyle>
            <a:lvl1pPr marL="0" indent="0">
              <a:buFontTx/>
              <a:buNone/>
              <a:defRPr sz="1200" b="0" i="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smtClean="0"/>
              <a:t>Click to edit Master text styles</a:t>
            </a:r>
          </a:p>
        </p:txBody>
      </p:sp>
      <p:sp>
        <p:nvSpPr>
          <p:cNvPr id="4" name="Text Placeholder 3"/>
          <p:cNvSpPr>
            <a:spLocks noGrp="1"/>
          </p:cNvSpPr>
          <p:nvPr>
            <p:ph type="body" sz="quarter" idx="10"/>
          </p:nvPr>
        </p:nvSpPr>
        <p:spPr>
          <a:xfrm>
            <a:off x="457200" y="5956670"/>
            <a:ext cx="5715000" cy="347472"/>
          </a:xfrm>
        </p:spPr>
        <p:txBody>
          <a:bodyPr>
            <a:normAutofit/>
          </a:bodyPr>
          <a:lstStyle>
            <a:lvl1pPr marL="0" indent="0">
              <a:buFontTx/>
              <a:buNone/>
              <a:defRPr sz="1600" b="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smtClean="0"/>
              <a:t>Click to edit Master text styles</a:t>
            </a:r>
          </a:p>
        </p:txBody>
      </p:sp>
      <p:sp>
        <p:nvSpPr>
          <p:cNvPr id="16" name="Rectangle 15"/>
          <p:cNvSpPr/>
          <p:nvPr userDrawn="1"/>
        </p:nvSpPr>
        <p:spPr>
          <a:xfrm>
            <a:off x="0" y="0"/>
            <a:ext cx="9144000" cy="571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6295"/>
              </a:solidFill>
            </a:endParaRPr>
          </a:p>
        </p:txBody>
      </p:sp>
      <p:sp>
        <p:nvSpPr>
          <p:cNvPr id="19" name="Title 1"/>
          <p:cNvSpPr>
            <a:spLocks noGrp="1"/>
          </p:cNvSpPr>
          <p:nvPr>
            <p:ph type="ctrTitle"/>
          </p:nvPr>
        </p:nvSpPr>
        <p:spPr>
          <a:xfrm>
            <a:off x="457200" y="1729752"/>
            <a:ext cx="5715000" cy="2842248"/>
          </a:xfrm>
        </p:spPr>
        <p:txBody>
          <a:bodyPr anchor="b">
            <a:noAutofit/>
          </a:bodyPr>
          <a:lstStyle>
            <a:lvl1pPr algn="l">
              <a:defRPr sz="4800">
                <a:solidFill>
                  <a:srgbClr val="F1A973"/>
                </a:solidFill>
              </a:defRPr>
            </a:lvl1pPr>
          </a:lstStyle>
          <a:p>
            <a:r>
              <a:rPr lang="en-US" dirty="0" smtClean="0"/>
              <a:t>Click to edit Master title style</a:t>
            </a:r>
            <a:endParaRPr lang="en-US" dirty="0"/>
          </a:p>
        </p:txBody>
      </p:sp>
      <p:sp>
        <p:nvSpPr>
          <p:cNvPr id="20" name="Subtitle 2"/>
          <p:cNvSpPr>
            <a:spLocks noGrp="1"/>
          </p:cNvSpPr>
          <p:nvPr>
            <p:ph type="subTitle" idx="1"/>
          </p:nvPr>
        </p:nvSpPr>
        <p:spPr>
          <a:xfrm>
            <a:off x="457200" y="4800600"/>
            <a:ext cx="5715000" cy="731520"/>
          </a:xfrm>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9861" t="27778" r="9584" b="29259"/>
          <a:stretch/>
        </p:blipFill>
        <p:spPr>
          <a:xfrm>
            <a:off x="6642100" y="6041261"/>
            <a:ext cx="2286000" cy="4572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12" y="159755"/>
            <a:ext cx="4389120" cy="1371600"/>
          </a:xfrm>
          <a:prstGeom prst="rect">
            <a:avLst/>
          </a:prstGeom>
        </p:spPr>
      </p:pic>
      <p:grpSp>
        <p:nvGrpSpPr>
          <p:cNvPr id="5" name="Group 4"/>
          <p:cNvGrpSpPr/>
          <p:nvPr userDrawn="1"/>
        </p:nvGrpSpPr>
        <p:grpSpPr>
          <a:xfrm>
            <a:off x="6400801" y="0"/>
            <a:ext cx="2746491" cy="5715000"/>
            <a:chOff x="6400800" y="0"/>
            <a:chExt cx="2746491" cy="5715000"/>
          </a:xfrm>
        </p:grpSpPr>
        <p:grpSp>
          <p:nvGrpSpPr>
            <p:cNvPr id="28" name="Group 27"/>
            <p:cNvGrpSpPr/>
            <p:nvPr userDrawn="1"/>
          </p:nvGrpSpPr>
          <p:grpSpPr>
            <a:xfrm>
              <a:off x="6400800" y="0"/>
              <a:ext cx="2743200" cy="5715000"/>
              <a:chOff x="6400800" y="0"/>
              <a:chExt cx="2743200" cy="5715000"/>
            </a:xfrm>
          </p:grpSpPr>
          <p:pic>
            <p:nvPicPr>
              <p:cNvPr id="30" name="Picture 29"/>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47" t="3020" r="13114" b="12982"/>
              <a:stretch/>
            </p:blipFill>
            <p:spPr>
              <a:xfrm>
                <a:off x="6479177" y="3696790"/>
                <a:ext cx="2664823" cy="2018210"/>
              </a:xfrm>
              <a:prstGeom prst="rect">
                <a:avLst/>
              </a:prstGeom>
            </p:spPr>
          </p:pic>
          <p:grpSp>
            <p:nvGrpSpPr>
              <p:cNvPr id="31" name="Group 30"/>
              <p:cNvGrpSpPr/>
              <p:nvPr userDrawn="1"/>
            </p:nvGrpSpPr>
            <p:grpSpPr>
              <a:xfrm>
                <a:off x="6400800" y="0"/>
                <a:ext cx="2743200" cy="5715000"/>
                <a:chOff x="6400800" y="0"/>
                <a:chExt cx="2743200" cy="5715000"/>
              </a:xfrm>
            </p:grpSpPr>
            <p:sp>
              <p:nvSpPr>
                <p:cNvPr id="32" name="Rectangle 31"/>
                <p:cNvSpPr/>
                <p:nvPr/>
              </p:nvSpPr>
              <p:spPr>
                <a:xfrm>
                  <a:off x="6400800" y="0"/>
                  <a:ext cx="9144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6400800" y="3614755"/>
                  <a:ext cx="27432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pic>
          <p:nvPicPr>
            <p:cNvPr id="35" name="Picture 34"/>
            <p:cNvPicPr>
              <a:picLocks noChangeAspect="1"/>
            </p:cNvPicPr>
            <p:nvPr userDrawn="1"/>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56869" t="10565" r="3136" b="7596"/>
            <a:stretch/>
          </p:blipFill>
          <p:spPr>
            <a:xfrm>
              <a:off x="6488949" y="0"/>
              <a:ext cx="2658342" cy="3626311"/>
            </a:xfrm>
            <a:prstGeom prst="rect">
              <a:avLst/>
            </a:prstGeom>
          </p:spPr>
        </p:pic>
      </p:grpSp>
    </p:spTree>
    <p:extLst>
      <p:ext uri="{BB962C8B-B14F-4D97-AF65-F5344CB8AC3E}">
        <p14:creationId xmlns:p14="http://schemas.microsoft.com/office/powerpoint/2010/main" val="1921028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5720430"/>
            <a:ext cx="9144000" cy="1143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Text Placeholder 3"/>
          <p:cNvSpPr>
            <a:spLocks noGrp="1"/>
          </p:cNvSpPr>
          <p:nvPr>
            <p:ph type="body" sz="quarter" idx="11"/>
          </p:nvPr>
        </p:nvSpPr>
        <p:spPr>
          <a:xfrm>
            <a:off x="457200" y="6276604"/>
            <a:ext cx="5715000" cy="274320"/>
          </a:xfrm>
        </p:spPr>
        <p:txBody>
          <a:bodyPr>
            <a:normAutofit/>
          </a:bodyPr>
          <a:lstStyle>
            <a:lvl1pPr marL="0" indent="0">
              <a:buFontTx/>
              <a:buNone/>
              <a:defRPr sz="1200" b="0" i="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smtClean="0"/>
              <a:t>Click to edit Master text styles</a:t>
            </a:r>
          </a:p>
        </p:txBody>
      </p:sp>
      <p:sp>
        <p:nvSpPr>
          <p:cNvPr id="4" name="Text Placeholder 3"/>
          <p:cNvSpPr>
            <a:spLocks noGrp="1"/>
          </p:cNvSpPr>
          <p:nvPr>
            <p:ph type="body" sz="quarter" idx="10"/>
          </p:nvPr>
        </p:nvSpPr>
        <p:spPr>
          <a:xfrm>
            <a:off x="457200" y="5956670"/>
            <a:ext cx="5715000" cy="347472"/>
          </a:xfrm>
        </p:spPr>
        <p:txBody>
          <a:bodyPr>
            <a:normAutofit/>
          </a:bodyPr>
          <a:lstStyle>
            <a:lvl1pPr marL="0" indent="0">
              <a:buFontTx/>
              <a:buNone/>
              <a:defRPr sz="1600" b="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smtClean="0"/>
              <a:t>Click to edit Master text styles</a:t>
            </a:r>
          </a:p>
        </p:txBody>
      </p:sp>
      <p:sp>
        <p:nvSpPr>
          <p:cNvPr id="16" name="Rectangle 15"/>
          <p:cNvSpPr/>
          <p:nvPr userDrawn="1"/>
        </p:nvSpPr>
        <p:spPr>
          <a:xfrm>
            <a:off x="0" y="0"/>
            <a:ext cx="9144000" cy="571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6295"/>
              </a:solidFill>
            </a:endParaRPr>
          </a:p>
        </p:txBody>
      </p:sp>
      <p:sp>
        <p:nvSpPr>
          <p:cNvPr id="19" name="Title 1"/>
          <p:cNvSpPr>
            <a:spLocks noGrp="1"/>
          </p:cNvSpPr>
          <p:nvPr>
            <p:ph type="ctrTitle"/>
          </p:nvPr>
        </p:nvSpPr>
        <p:spPr>
          <a:xfrm>
            <a:off x="457200" y="1729752"/>
            <a:ext cx="5715000" cy="2842248"/>
          </a:xfrm>
        </p:spPr>
        <p:txBody>
          <a:bodyPr anchor="b">
            <a:noAutofit/>
          </a:bodyPr>
          <a:lstStyle>
            <a:lvl1pPr algn="l">
              <a:defRPr sz="4800">
                <a:solidFill>
                  <a:srgbClr val="F1A973"/>
                </a:solidFill>
              </a:defRPr>
            </a:lvl1pPr>
          </a:lstStyle>
          <a:p>
            <a:r>
              <a:rPr lang="en-US" dirty="0" smtClean="0"/>
              <a:t>Click to edit Master title style</a:t>
            </a:r>
            <a:endParaRPr lang="en-US" dirty="0"/>
          </a:p>
        </p:txBody>
      </p:sp>
      <p:sp>
        <p:nvSpPr>
          <p:cNvPr id="20" name="Subtitle 2"/>
          <p:cNvSpPr>
            <a:spLocks noGrp="1"/>
          </p:cNvSpPr>
          <p:nvPr>
            <p:ph type="subTitle" idx="1"/>
          </p:nvPr>
        </p:nvSpPr>
        <p:spPr>
          <a:xfrm>
            <a:off x="457200" y="4800600"/>
            <a:ext cx="5715000" cy="731520"/>
          </a:xfrm>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9861" t="27778" r="9584" b="29259"/>
          <a:stretch/>
        </p:blipFill>
        <p:spPr>
          <a:xfrm>
            <a:off x="6642100" y="6041261"/>
            <a:ext cx="2286000" cy="4572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12" y="159755"/>
            <a:ext cx="4389120" cy="1371600"/>
          </a:xfrm>
          <a:prstGeom prst="rect">
            <a:avLst/>
          </a:prstGeom>
        </p:spPr>
      </p:pic>
      <p:grpSp>
        <p:nvGrpSpPr>
          <p:cNvPr id="5" name="Group 4"/>
          <p:cNvGrpSpPr/>
          <p:nvPr userDrawn="1"/>
        </p:nvGrpSpPr>
        <p:grpSpPr>
          <a:xfrm>
            <a:off x="6400801" y="0"/>
            <a:ext cx="2746491" cy="5715000"/>
            <a:chOff x="6400800" y="0"/>
            <a:chExt cx="2746491" cy="5715000"/>
          </a:xfrm>
        </p:grpSpPr>
        <p:grpSp>
          <p:nvGrpSpPr>
            <p:cNvPr id="28" name="Group 27"/>
            <p:cNvGrpSpPr/>
            <p:nvPr userDrawn="1"/>
          </p:nvGrpSpPr>
          <p:grpSpPr>
            <a:xfrm>
              <a:off x="6400800" y="0"/>
              <a:ext cx="2743200" cy="5715000"/>
              <a:chOff x="6400800" y="0"/>
              <a:chExt cx="2743200" cy="5715000"/>
            </a:xfrm>
          </p:grpSpPr>
          <p:pic>
            <p:nvPicPr>
              <p:cNvPr id="30" name="Picture 29"/>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47" t="3020" r="13114" b="12982"/>
              <a:stretch/>
            </p:blipFill>
            <p:spPr>
              <a:xfrm>
                <a:off x="6479177" y="3696790"/>
                <a:ext cx="2664823" cy="2018210"/>
              </a:xfrm>
              <a:prstGeom prst="rect">
                <a:avLst/>
              </a:prstGeom>
            </p:spPr>
          </p:pic>
          <p:grpSp>
            <p:nvGrpSpPr>
              <p:cNvPr id="31" name="Group 30"/>
              <p:cNvGrpSpPr/>
              <p:nvPr userDrawn="1"/>
            </p:nvGrpSpPr>
            <p:grpSpPr>
              <a:xfrm>
                <a:off x="6400800" y="0"/>
                <a:ext cx="2743200" cy="5715000"/>
                <a:chOff x="6400800" y="0"/>
                <a:chExt cx="2743200" cy="5715000"/>
              </a:xfrm>
            </p:grpSpPr>
            <p:sp>
              <p:nvSpPr>
                <p:cNvPr id="32" name="Rectangle 31"/>
                <p:cNvSpPr/>
                <p:nvPr/>
              </p:nvSpPr>
              <p:spPr>
                <a:xfrm>
                  <a:off x="6400800" y="0"/>
                  <a:ext cx="9144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6400800" y="3614755"/>
                  <a:ext cx="27432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pic>
          <p:nvPicPr>
            <p:cNvPr id="35" name="Picture 34"/>
            <p:cNvPicPr>
              <a:picLocks noChangeAspect="1"/>
            </p:cNvPicPr>
            <p:nvPr userDrawn="1"/>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56869" t="10565" r="3136" b="7596"/>
            <a:stretch/>
          </p:blipFill>
          <p:spPr>
            <a:xfrm>
              <a:off x="6488949" y="0"/>
              <a:ext cx="2658342" cy="3626311"/>
            </a:xfrm>
            <a:prstGeom prst="rect">
              <a:avLst/>
            </a:prstGeom>
          </p:spPr>
        </p:pic>
      </p:grpSp>
    </p:spTree>
    <p:extLst>
      <p:ext uri="{BB962C8B-B14F-4D97-AF65-F5344CB8AC3E}">
        <p14:creationId xmlns:p14="http://schemas.microsoft.com/office/powerpoint/2010/main" val="38130930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Tree>
    <p:extLst>
      <p:ext uri="{BB962C8B-B14F-4D97-AF65-F5344CB8AC3E}">
        <p14:creationId xmlns:p14="http://schemas.microsoft.com/office/powerpoint/2010/main" val="23354130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4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Conten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398" cy="1033272"/>
          </a:xfrm>
        </p:spPr>
        <p:txBody>
          <a:bodyPr>
            <a:noAutofit/>
          </a:bodyPr>
          <a:lstStyle>
            <a:lvl1pPr>
              <a:defRPr sz="3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06007"/>
            <a:ext cx="8229600" cy="41148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cxnSp>
        <p:nvCxnSpPr>
          <p:cNvPr id="7" name="Straight Connector 6"/>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043597"/>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1" b="6375"/>
          <a:stretch/>
        </p:blipFill>
        <p:spPr>
          <a:xfrm>
            <a:off x="-1814" y="-2"/>
            <a:ext cx="3956889" cy="2262929"/>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6361"/>
          <a:stretch/>
        </p:blipFill>
        <p:spPr>
          <a:xfrm>
            <a:off x="0" y="4578120"/>
            <a:ext cx="3657600" cy="2286000"/>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5691" t="3299" b="10304"/>
          <a:stretch/>
        </p:blipFill>
        <p:spPr>
          <a:xfrm>
            <a:off x="-14514" y="2355791"/>
            <a:ext cx="3613694" cy="2207028"/>
          </a:xfrm>
          <a:prstGeom prst="rect">
            <a:avLst/>
          </a:prstGeom>
        </p:spPr>
      </p:pic>
      <p:sp>
        <p:nvSpPr>
          <p:cNvPr id="7" name="Rectangle 6"/>
          <p:cNvSpPr/>
          <p:nvPr userDrawn="1"/>
        </p:nvSpPr>
        <p:spPr>
          <a:xfrm>
            <a:off x="3657600" y="-1"/>
            <a:ext cx="54864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6295"/>
              </a:solidFill>
            </a:endParaRPr>
          </a:p>
        </p:txBody>
      </p:sp>
      <p:sp>
        <p:nvSpPr>
          <p:cNvPr id="2" name="Title 1"/>
          <p:cNvSpPr>
            <a:spLocks noGrp="1"/>
          </p:cNvSpPr>
          <p:nvPr>
            <p:ph type="title"/>
          </p:nvPr>
        </p:nvSpPr>
        <p:spPr>
          <a:xfrm>
            <a:off x="4023360" y="1145816"/>
            <a:ext cx="4572000" cy="3200400"/>
          </a:xfrm>
        </p:spPr>
        <p:txBody>
          <a:bodyPr anchor="b">
            <a:noAutofit/>
          </a:bodyPr>
          <a:lstStyle>
            <a:lvl1pPr>
              <a:defRPr sz="4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023360" y="4828034"/>
            <a:ext cx="4572000" cy="1500187"/>
          </a:xfrm>
        </p:spPr>
        <p:txBody>
          <a:bodyPr>
            <a:noAutofit/>
          </a:bodyPr>
          <a:lstStyle>
            <a:lvl1pPr marL="0" indent="0">
              <a:buNone/>
              <a:defRPr sz="2400">
                <a:solidFill>
                  <a:srgbClr val="F1A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grpSp>
        <p:nvGrpSpPr>
          <p:cNvPr id="8" name="Group 7"/>
          <p:cNvGrpSpPr/>
          <p:nvPr userDrawn="1"/>
        </p:nvGrpSpPr>
        <p:grpSpPr>
          <a:xfrm>
            <a:off x="-33020" y="-1"/>
            <a:ext cx="3723640" cy="6858001"/>
            <a:chOff x="-33020" y="-1"/>
            <a:chExt cx="3723640" cy="6858001"/>
          </a:xfrm>
        </p:grpSpPr>
        <p:sp>
          <p:nvSpPr>
            <p:cNvPr id="9" name="Rectangle 8"/>
            <p:cNvSpPr/>
            <p:nvPr/>
          </p:nvSpPr>
          <p:spPr>
            <a:xfrm>
              <a:off x="3599180" y="-1"/>
              <a:ext cx="914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59867"/>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3020" y="4547518"/>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93980" y="130128"/>
            <a:ext cx="2926080" cy="914400"/>
          </a:xfrm>
          <a:prstGeom prst="rect">
            <a:avLst/>
          </a:prstGeom>
        </p:spPr>
      </p:pic>
    </p:spTree>
    <p:extLst>
      <p:ext uri="{BB962C8B-B14F-4D97-AF65-F5344CB8AC3E}">
        <p14:creationId xmlns:p14="http://schemas.microsoft.com/office/powerpoint/2010/main" val="5017606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14500"/>
            <a:ext cx="3931920" cy="45720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726809"/>
            <a:ext cx="3931920" cy="45720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Tree>
    <p:extLst>
      <p:ext uri="{BB962C8B-B14F-4D97-AF65-F5344CB8AC3E}">
        <p14:creationId xmlns:p14="http://schemas.microsoft.com/office/powerpoint/2010/main" val="14026555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14500"/>
            <a:ext cx="3931920" cy="41148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714500"/>
            <a:ext cx="3931920" cy="41148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cxnSp>
        <p:nvCxnSpPr>
          <p:cNvPr id="6" name="Straight Connector 5"/>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717459684"/>
      </p:ext>
    </p:extLst>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0287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51760"/>
            <a:ext cx="3931920" cy="3520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5488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651760"/>
            <a:ext cx="3931920" cy="3520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Tree>
    <p:extLst>
      <p:ext uri="{BB962C8B-B14F-4D97-AF65-F5344CB8AC3E}">
        <p14:creationId xmlns:p14="http://schemas.microsoft.com/office/powerpoint/2010/main" val="34965862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398" cy="1033272"/>
          </a:xfrm>
        </p:spPr>
        <p:txBody>
          <a:bodyPr>
            <a:noAutofit/>
          </a:bodyPr>
          <a:lstStyle>
            <a:lvl1pPr>
              <a:defRPr sz="3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06007"/>
            <a:ext cx="8229600" cy="41148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solidFill>
                <a:srgbClr val="E87722"/>
              </a:solidFill>
            </a:endParaRPr>
          </a:p>
        </p:txBody>
      </p:sp>
      <p:sp>
        <p:nvSpPr>
          <p:cNvPr id="6" name="Slide Number Placeholder 5"/>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cxnSp>
        <p:nvCxnSpPr>
          <p:cNvPr id="7" name="Straight Connector 6"/>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623194"/>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028700"/>
          </a:xfrm>
        </p:spPr>
        <p:txBody>
          <a:bodyPr/>
          <a:lstStyle/>
          <a:p>
            <a:r>
              <a:rPr lang="en-US" dirty="0" smtClean="0"/>
              <a:t>Click to edit Master title style</a:t>
            </a:r>
            <a:endParaRPr lang="en-US" dirty="0"/>
          </a:p>
        </p:txBody>
      </p:sp>
      <p:sp>
        <p:nvSpPr>
          <p:cNvPr id="9" name="Slide Number Placeholder 8"/>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cxnSp>
        <p:nvCxnSpPr>
          <p:cNvPr id="8" name="Straight Connector 7"/>
          <p:cNvCxnSpPr/>
          <p:nvPr userDrawn="1"/>
        </p:nvCxnSpPr>
        <p:spPr>
          <a:xfrm>
            <a:off x="457200" y="5943600"/>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bg1"/>
                </a:solidFill>
              </a:defRPr>
            </a:lvl1pPr>
          </a:lstStyle>
          <a:p>
            <a:endParaRPr lang="en-US" dirty="0">
              <a:solidFill>
                <a:prstClr val="white"/>
              </a:solidFill>
            </a:endParaRPr>
          </a:p>
        </p:txBody>
      </p:sp>
      <p:sp>
        <p:nvSpPr>
          <p:cNvPr id="11" name="Text Placeholder 2"/>
          <p:cNvSpPr>
            <a:spLocks noGrp="1"/>
          </p:cNvSpPr>
          <p:nvPr>
            <p:ph type="body" idx="1"/>
          </p:nvPr>
        </p:nvSpPr>
        <p:spPr>
          <a:xfrm>
            <a:off x="45720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457200" y="2651760"/>
            <a:ext cx="3931920"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475488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4"/>
          </p:nvPr>
        </p:nvSpPr>
        <p:spPr>
          <a:xfrm>
            <a:off x="4754880" y="2651760"/>
            <a:ext cx="393192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5980858"/>
      </p:ext>
    </p:extLst>
  </p:cSld>
  <p:clrMapOvr>
    <a:masterClrMapping/>
  </p:clrMapOvr>
  <p:timing>
    <p:tnLst>
      <p:par>
        <p:cTn id="1" dur="indefinite" restart="never" nodeType="tmRoot"/>
      </p:par>
    </p:tn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Tree>
    <p:extLst>
      <p:ext uri="{BB962C8B-B14F-4D97-AF65-F5344CB8AC3E}">
        <p14:creationId xmlns:p14="http://schemas.microsoft.com/office/powerpoint/2010/main" val="177672651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32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F48B0CA-4B01-40C4-BAC1-6D0A686B524F}"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9" name="Straight Connector 8"/>
          <p:cNvCxnSpPr/>
          <p:nvPr userDrawn="1"/>
        </p:nvCxnSpPr>
        <p:spPr>
          <a:xfrm flipH="1" flipV="1">
            <a:off x="8092440" y="411483"/>
            <a:ext cx="0" cy="68580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7410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with Foot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32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F48B0CA-4B01-40C4-BAC1-6D0A686B524F}"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bg1"/>
                </a:solidFill>
              </a:defRPr>
            </a:lvl1pPr>
          </a:lstStyle>
          <a:p>
            <a:endParaRPr lang="en-US" dirty="0">
              <a:solidFill>
                <a:prstClr val="white"/>
              </a:solidFill>
            </a:endParaRPr>
          </a:p>
        </p:txBody>
      </p:sp>
      <p:cxnSp>
        <p:nvCxnSpPr>
          <p:cNvPr id="9" name="Straight Connector 8"/>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11" name="Straight Connector 10"/>
          <p:cNvCxnSpPr/>
          <p:nvPr userDrawn="1"/>
        </p:nvCxnSpPr>
        <p:spPr>
          <a:xfrm flipH="1" flipV="1">
            <a:off x="8092440" y="411483"/>
            <a:ext cx="0" cy="68580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1692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4468" y="1739120"/>
            <a:ext cx="4942332" cy="457200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14501"/>
            <a:ext cx="2926080" cy="4572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
        <p:nvSpPr>
          <p:cNvPr id="8" name="Title 1"/>
          <p:cNvSpPr>
            <a:spLocks noGrp="1"/>
          </p:cNvSpPr>
          <p:nvPr>
            <p:ph type="title"/>
          </p:nvPr>
        </p:nvSpPr>
        <p:spPr>
          <a:xfrm>
            <a:off x="457200" y="228600"/>
            <a:ext cx="6574536" cy="10287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83581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with Foot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
        <p:nvSpPr>
          <p:cNvPr id="8" name="Title 1"/>
          <p:cNvSpPr>
            <a:spLocks noGrp="1"/>
          </p:cNvSpPr>
          <p:nvPr>
            <p:ph type="title"/>
          </p:nvPr>
        </p:nvSpPr>
        <p:spPr>
          <a:xfrm>
            <a:off x="457200" y="228600"/>
            <a:ext cx="6574536" cy="1028700"/>
          </a:xfrm>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rgbClr val="F1A973"/>
                </a:solidFill>
              </a:defRPr>
            </a:lvl1pPr>
          </a:lstStyle>
          <a:p>
            <a:endParaRPr lang="en-US" dirty="0"/>
          </a:p>
        </p:txBody>
      </p:sp>
      <p:cxnSp>
        <p:nvCxnSpPr>
          <p:cNvPr id="9" name="Straight Connector 8"/>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3744468" y="1739120"/>
            <a:ext cx="4942332" cy="411480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457200" y="1714501"/>
            <a:ext cx="2926080" cy="4114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050398861"/>
      </p:ext>
    </p:extLst>
  </p:cSld>
  <p:clrMapOvr>
    <a:masterClrMapping/>
  </p:clrMapOvr>
  <p:timing>
    <p:tnLst>
      <p:par>
        <p:cTn id="1" dur="indefinite" restart="never" nodeType="tmRoot"/>
      </p:par>
    </p:tn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Section Header, Orange">
    <p:spTree>
      <p:nvGrpSpPr>
        <p:cNvPr id="1" name=""/>
        <p:cNvGrpSpPr/>
        <p:nvPr/>
      </p:nvGrpSpPr>
      <p:grpSpPr>
        <a:xfrm>
          <a:off x="0" y="0"/>
          <a:ext cx="0" cy="0"/>
          <a:chOff x="0" y="0"/>
          <a:chExt cx="0" cy="0"/>
        </a:xfrm>
      </p:grpSpPr>
      <p:sp>
        <p:nvSpPr>
          <p:cNvPr id="7" name="Rectangle 6"/>
          <p:cNvSpPr/>
          <p:nvPr userDrawn="1"/>
        </p:nvSpPr>
        <p:spPr>
          <a:xfrm>
            <a:off x="4664765" y="-1"/>
            <a:ext cx="4479235" cy="6858001"/>
          </a:xfrm>
          <a:prstGeom prst="rect">
            <a:avLst/>
          </a:prstGeom>
          <a:solidFill>
            <a:srgbClr val="EB8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7722"/>
              </a:solidFill>
            </a:endParaRPr>
          </a:p>
        </p:txBody>
      </p:sp>
      <p:sp>
        <p:nvSpPr>
          <p:cNvPr id="3" name="Text Placeholder 2"/>
          <p:cNvSpPr>
            <a:spLocks noGrp="1"/>
          </p:cNvSpPr>
          <p:nvPr>
            <p:ph type="body" idx="1" hasCustomPrompt="1"/>
          </p:nvPr>
        </p:nvSpPr>
        <p:spPr>
          <a:xfrm>
            <a:off x="4956312" y="4828034"/>
            <a:ext cx="3639048" cy="1500187"/>
          </a:xfrm>
        </p:spPr>
        <p:txBody>
          <a:bodyPr>
            <a:noAutofit/>
          </a:bodyPr>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Greg </a:t>
            </a:r>
            <a:r>
              <a:rPr lang="en-US" dirty="0" err="1" smtClean="0"/>
              <a:t>Crouteau</a:t>
            </a:r>
            <a:endParaRPr lang="en-US" dirty="0" smtClean="0"/>
          </a:p>
          <a:p>
            <a:pPr lvl="0"/>
            <a:r>
              <a:rPr lang="en-US" dirty="0" smtClean="0"/>
              <a:t>Executive Director</a:t>
            </a:r>
          </a:p>
        </p:txBody>
      </p:sp>
      <p:grpSp>
        <p:nvGrpSpPr>
          <p:cNvPr id="8" name="Group 7"/>
          <p:cNvGrpSpPr/>
          <p:nvPr userDrawn="1"/>
        </p:nvGrpSpPr>
        <p:grpSpPr>
          <a:xfrm>
            <a:off x="-12700" y="-1"/>
            <a:ext cx="3703320" cy="6858001"/>
            <a:chOff x="-12700" y="-1"/>
            <a:chExt cx="3703320" cy="6858001"/>
          </a:xfrm>
        </p:grpSpPr>
        <p:sp>
          <p:nvSpPr>
            <p:cNvPr id="9" name="Rectangle 8"/>
            <p:cNvSpPr/>
            <p:nvPr/>
          </p:nvSpPr>
          <p:spPr>
            <a:xfrm>
              <a:off x="3599180" y="-1"/>
              <a:ext cx="914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59867"/>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12700" y="4545861"/>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956313" y="1145818"/>
            <a:ext cx="3639047" cy="3170153"/>
          </a:xfrm>
        </p:spPr>
        <p:txBody>
          <a:bodyPr anchor="b">
            <a:noAutofit/>
          </a:bodyPr>
          <a:lstStyle>
            <a:lvl1pPr>
              <a:defRPr sz="4800" baseline="0">
                <a:solidFill>
                  <a:schemeClr val="bg1"/>
                </a:solidFill>
              </a:defRPr>
            </a:lvl1pPr>
          </a:lstStyle>
          <a:p>
            <a:r>
              <a:rPr lang="en-US" dirty="0" smtClean="0"/>
              <a:t>United Teen Equality Center</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9360" y="-24615"/>
            <a:ext cx="2926080" cy="9144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00" y="-2"/>
            <a:ext cx="4849744" cy="6858001"/>
          </a:xfrm>
          <a:prstGeom prst="rect">
            <a:avLst/>
          </a:prstGeom>
        </p:spPr>
      </p:pic>
    </p:spTree>
    <p:extLst>
      <p:ext uri="{BB962C8B-B14F-4D97-AF65-F5344CB8AC3E}">
        <p14:creationId xmlns:p14="http://schemas.microsoft.com/office/powerpoint/2010/main" val="368735432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Section Header, Orange">
    <p:spTree>
      <p:nvGrpSpPr>
        <p:cNvPr id="1" name=""/>
        <p:cNvGrpSpPr/>
        <p:nvPr/>
      </p:nvGrpSpPr>
      <p:grpSpPr>
        <a:xfrm>
          <a:off x="0" y="0"/>
          <a:ext cx="0" cy="0"/>
          <a:chOff x="0" y="0"/>
          <a:chExt cx="0" cy="0"/>
        </a:xfrm>
      </p:grpSpPr>
      <p:sp>
        <p:nvSpPr>
          <p:cNvPr id="7" name="Rectangle 6"/>
          <p:cNvSpPr/>
          <p:nvPr userDrawn="1"/>
        </p:nvSpPr>
        <p:spPr>
          <a:xfrm>
            <a:off x="4664765" y="-1"/>
            <a:ext cx="4479235" cy="6858001"/>
          </a:xfrm>
          <a:prstGeom prst="rect">
            <a:avLst/>
          </a:prstGeom>
          <a:solidFill>
            <a:srgbClr val="EB8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7722"/>
              </a:solidFill>
            </a:endParaRPr>
          </a:p>
        </p:txBody>
      </p:sp>
      <p:sp>
        <p:nvSpPr>
          <p:cNvPr id="3" name="Text Placeholder 2"/>
          <p:cNvSpPr>
            <a:spLocks noGrp="1"/>
          </p:cNvSpPr>
          <p:nvPr>
            <p:ph type="body" idx="1" hasCustomPrompt="1"/>
          </p:nvPr>
        </p:nvSpPr>
        <p:spPr>
          <a:xfrm>
            <a:off x="4956312" y="4828034"/>
            <a:ext cx="3639048" cy="1500187"/>
          </a:xfrm>
        </p:spPr>
        <p:txBody>
          <a:bodyPr>
            <a:noAutofit/>
          </a:bodyPr>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Greg </a:t>
            </a:r>
            <a:r>
              <a:rPr lang="en-US" dirty="0" err="1" smtClean="0"/>
              <a:t>Crouteau</a:t>
            </a:r>
            <a:endParaRPr lang="en-US" dirty="0" smtClean="0"/>
          </a:p>
          <a:p>
            <a:pPr lvl="0"/>
            <a:r>
              <a:rPr lang="en-US" dirty="0" smtClean="0"/>
              <a:t>Executive Director</a:t>
            </a:r>
          </a:p>
        </p:txBody>
      </p:sp>
      <p:grpSp>
        <p:nvGrpSpPr>
          <p:cNvPr id="8" name="Group 7"/>
          <p:cNvGrpSpPr/>
          <p:nvPr userDrawn="1"/>
        </p:nvGrpSpPr>
        <p:grpSpPr>
          <a:xfrm>
            <a:off x="-12700" y="-1"/>
            <a:ext cx="3703320" cy="6858001"/>
            <a:chOff x="-12700" y="-1"/>
            <a:chExt cx="3703320" cy="6858001"/>
          </a:xfrm>
        </p:grpSpPr>
        <p:sp>
          <p:nvSpPr>
            <p:cNvPr id="9" name="Rectangle 8"/>
            <p:cNvSpPr/>
            <p:nvPr/>
          </p:nvSpPr>
          <p:spPr>
            <a:xfrm>
              <a:off x="3599180" y="-1"/>
              <a:ext cx="914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59867"/>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12700" y="4545861"/>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956313" y="1145818"/>
            <a:ext cx="3639047" cy="3170153"/>
          </a:xfrm>
        </p:spPr>
        <p:txBody>
          <a:bodyPr anchor="b">
            <a:noAutofit/>
          </a:bodyPr>
          <a:lstStyle>
            <a:lvl1pPr>
              <a:defRPr sz="4800" baseline="0">
                <a:solidFill>
                  <a:schemeClr val="bg1"/>
                </a:solidFill>
              </a:defRPr>
            </a:lvl1pPr>
          </a:lstStyle>
          <a:p>
            <a:r>
              <a:rPr lang="en-US" dirty="0" smtClean="0"/>
              <a:t>United Teen Equality Center</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9360" y="-24615"/>
            <a:ext cx="2926080" cy="9144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00" y="-2"/>
            <a:ext cx="4849744" cy="6858001"/>
          </a:xfrm>
          <a:prstGeom prst="rect">
            <a:avLst/>
          </a:prstGeom>
        </p:spPr>
      </p:pic>
    </p:spTree>
    <p:extLst>
      <p:ext uri="{BB962C8B-B14F-4D97-AF65-F5344CB8AC3E}">
        <p14:creationId xmlns:p14="http://schemas.microsoft.com/office/powerpoint/2010/main" val="159857910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0287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51760"/>
            <a:ext cx="3931920" cy="3520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5488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651760"/>
            <a:ext cx="3931920" cy="3520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Tree>
    <p:extLst>
      <p:ext uri="{BB962C8B-B14F-4D97-AF65-F5344CB8AC3E}">
        <p14:creationId xmlns:p14="http://schemas.microsoft.com/office/powerpoint/2010/main" val="37811536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028700"/>
          </a:xfrm>
        </p:spPr>
        <p:txBody>
          <a:bodyPr/>
          <a:lstStyle/>
          <a:p>
            <a:r>
              <a:rPr lang="en-US" dirty="0" smtClean="0"/>
              <a:t>Click to edit Master title style</a:t>
            </a:r>
            <a:endParaRPr lang="en-US" dirty="0"/>
          </a:p>
        </p:txBody>
      </p:sp>
      <p:sp>
        <p:nvSpPr>
          <p:cNvPr id="9" name="Slide Number Placeholder 8"/>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cxnSp>
        <p:nvCxnSpPr>
          <p:cNvPr id="8" name="Straight Connector 7"/>
          <p:cNvCxnSpPr/>
          <p:nvPr userDrawn="1"/>
        </p:nvCxnSpPr>
        <p:spPr>
          <a:xfrm>
            <a:off x="457200" y="5943600"/>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solidFill>
                <a:srgbClr val="E87722"/>
              </a:solidFill>
            </a:endParaRPr>
          </a:p>
        </p:txBody>
      </p:sp>
      <p:sp>
        <p:nvSpPr>
          <p:cNvPr id="11" name="Text Placeholder 2"/>
          <p:cNvSpPr>
            <a:spLocks noGrp="1"/>
          </p:cNvSpPr>
          <p:nvPr>
            <p:ph type="body" idx="1"/>
          </p:nvPr>
        </p:nvSpPr>
        <p:spPr>
          <a:xfrm>
            <a:off x="45720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457200" y="2651760"/>
            <a:ext cx="3931920"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475488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4"/>
          </p:nvPr>
        </p:nvSpPr>
        <p:spPr>
          <a:xfrm>
            <a:off x="4754880" y="2651760"/>
            <a:ext cx="393192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948882"/>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1" b="6375"/>
          <a:stretch/>
        </p:blipFill>
        <p:spPr>
          <a:xfrm>
            <a:off x="-1815" y="-2"/>
            <a:ext cx="3956889" cy="2262929"/>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6361"/>
          <a:stretch/>
        </p:blipFill>
        <p:spPr>
          <a:xfrm>
            <a:off x="0" y="4578120"/>
            <a:ext cx="3657600" cy="2286000"/>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5691" t="3299" b="10304"/>
          <a:stretch/>
        </p:blipFill>
        <p:spPr>
          <a:xfrm>
            <a:off x="-14514" y="2355791"/>
            <a:ext cx="3613694" cy="2207028"/>
          </a:xfrm>
          <a:prstGeom prst="rect">
            <a:avLst/>
          </a:prstGeom>
        </p:spPr>
      </p:pic>
      <p:sp>
        <p:nvSpPr>
          <p:cNvPr id="7" name="Rectangle 6"/>
          <p:cNvSpPr/>
          <p:nvPr userDrawn="1"/>
        </p:nvSpPr>
        <p:spPr>
          <a:xfrm>
            <a:off x="3657600" y="-1"/>
            <a:ext cx="54864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6295"/>
              </a:solidFill>
            </a:endParaRPr>
          </a:p>
        </p:txBody>
      </p:sp>
      <p:sp>
        <p:nvSpPr>
          <p:cNvPr id="2" name="Title 1"/>
          <p:cNvSpPr>
            <a:spLocks noGrp="1"/>
          </p:cNvSpPr>
          <p:nvPr>
            <p:ph type="title"/>
          </p:nvPr>
        </p:nvSpPr>
        <p:spPr>
          <a:xfrm>
            <a:off x="4023360" y="1145816"/>
            <a:ext cx="4572000" cy="3200400"/>
          </a:xfrm>
        </p:spPr>
        <p:txBody>
          <a:bodyPr anchor="b">
            <a:noAutofit/>
          </a:bodyPr>
          <a:lstStyle>
            <a:lvl1pPr>
              <a:defRPr sz="4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023360" y="4828032"/>
            <a:ext cx="4572000" cy="1500187"/>
          </a:xfrm>
        </p:spPr>
        <p:txBody>
          <a:bodyPr>
            <a:noAutofit/>
          </a:bodyPr>
          <a:lstStyle>
            <a:lvl1pPr marL="0" indent="0">
              <a:buNone/>
              <a:defRPr sz="2400">
                <a:solidFill>
                  <a:srgbClr val="F1A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grpSp>
        <p:nvGrpSpPr>
          <p:cNvPr id="8" name="Group 7"/>
          <p:cNvGrpSpPr/>
          <p:nvPr userDrawn="1"/>
        </p:nvGrpSpPr>
        <p:grpSpPr>
          <a:xfrm>
            <a:off x="-33020" y="-1"/>
            <a:ext cx="3723640" cy="6858001"/>
            <a:chOff x="-33020" y="-1"/>
            <a:chExt cx="3723640" cy="6858001"/>
          </a:xfrm>
        </p:grpSpPr>
        <p:sp>
          <p:nvSpPr>
            <p:cNvPr id="9" name="Rectangle 8"/>
            <p:cNvSpPr/>
            <p:nvPr/>
          </p:nvSpPr>
          <p:spPr>
            <a:xfrm>
              <a:off x="3599180" y="-1"/>
              <a:ext cx="914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2259867"/>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3020" y="4547518"/>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93980" y="130128"/>
            <a:ext cx="2926080" cy="914400"/>
          </a:xfrm>
          <a:prstGeom prst="rect">
            <a:avLst/>
          </a:prstGeom>
        </p:spPr>
      </p:pic>
    </p:spTree>
    <p:extLst>
      <p:ext uri="{BB962C8B-B14F-4D97-AF65-F5344CB8AC3E}">
        <p14:creationId xmlns:p14="http://schemas.microsoft.com/office/powerpoint/2010/main" val="210174888"/>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4468" y="1739120"/>
            <a:ext cx="4942332" cy="457200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14501"/>
            <a:ext cx="2926080" cy="4572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
        <p:nvSpPr>
          <p:cNvPr id="8" name="Title 1"/>
          <p:cNvSpPr>
            <a:spLocks noGrp="1"/>
          </p:cNvSpPr>
          <p:nvPr>
            <p:ph type="title"/>
          </p:nvPr>
        </p:nvSpPr>
        <p:spPr>
          <a:xfrm>
            <a:off x="457200" y="228600"/>
            <a:ext cx="6574536" cy="10287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815131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ith Caption with Foot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sp>
        <p:nvSpPr>
          <p:cNvPr id="8" name="Title 1"/>
          <p:cNvSpPr>
            <a:spLocks noGrp="1"/>
          </p:cNvSpPr>
          <p:nvPr>
            <p:ph type="title"/>
          </p:nvPr>
        </p:nvSpPr>
        <p:spPr>
          <a:xfrm>
            <a:off x="457200" y="228600"/>
            <a:ext cx="6574536" cy="1028700"/>
          </a:xfrm>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solidFill>
                <a:srgbClr val="E87722"/>
              </a:solidFill>
            </a:endParaRPr>
          </a:p>
        </p:txBody>
      </p:sp>
      <p:cxnSp>
        <p:nvCxnSpPr>
          <p:cNvPr id="9" name="Straight Connector 8"/>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3744468" y="1739120"/>
            <a:ext cx="4942332" cy="411480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457200" y="1714501"/>
            <a:ext cx="2926080" cy="4114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134442824"/>
      </p:ext>
    </p:extLst>
  </p:cSld>
  <p:clrMapOvr>
    <a:masterClrMapping/>
  </p:clrMapOvr>
  <p:timing>
    <p:tnLst>
      <p:par>
        <p:cTn id="1" dur="indefinite" restart="never" nodeType="tmRoot"/>
      </p:par>
    </p:tnLst>
  </p:timing>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6295"/>
              </a:solidFill>
            </a:endParaRPr>
          </a:p>
        </p:txBody>
      </p:sp>
      <p:sp>
        <p:nvSpPr>
          <p:cNvPr id="15" name="Rectangle 14"/>
          <p:cNvSpPr/>
          <p:nvPr userDrawn="1"/>
        </p:nvSpPr>
        <p:spPr>
          <a:xfrm>
            <a:off x="0" y="5720430"/>
            <a:ext cx="9144000" cy="1143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457200" y="1729752"/>
            <a:ext cx="5715000" cy="2842248"/>
          </a:xfrm>
        </p:spPr>
        <p:txBody>
          <a:bodyPr anchor="b">
            <a:noAutofit/>
          </a:bodyPr>
          <a:lstStyle>
            <a:lvl1pPr algn="l">
              <a:defRPr sz="4800">
                <a:solidFill>
                  <a:srgbClr val="F1A97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5715000" cy="731520"/>
          </a:xfrm>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861" t="27778" r="9584" b="29259"/>
          <a:stretch/>
        </p:blipFill>
        <p:spPr>
          <a:xfrm>
            <a:off x="6642100" y="6041261"/>
            <a:ext cx="2286000" cy="4572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12" y="159755"/>
            <a:ext cx="4389120" cy="1371600"/>
          </a:xfrm>
          <a:prstGeom prst="rect">
            <a:avLst/>
          </a:prstGeom>
        </p:spPr>
      </p:pic>
      <p:grpSp>
        <p:nvGrpSpPr>
          <p:cNvPr id="5" name="Group 4"/>
          <p:cNvGrpSpPr/>
          <p:nvPr userDrawn="1"/>
        </p:nvGrpSpPr>
        <p:grpSpPr>
          <a:xfrm>
            <a:off x="6400801" y="0"/>
            <a:ext cx="2746491" cy="5715000"/>
            <a:chOff x="6400800" y="0"/>
            <a:chExt cx="2746491" cy="5715000"/>
          </a:xfrm>
        </p:grpSpPr>
        <p:pic>
          <p:nvPicPr>
            <p:cNvPr id="27" name="Picture 26"/>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56869" t="10565" r="3136" b="7596"/>
            <a:stretch/>
          </p:blipFill>
          <p:spPr>
            <a:xfrm>
              <a:off x="6488949" y="0"/>
              <a:ext cx="2658342" cy="3626311"/>
            </a:xfrm>
            <a:prstGeom prst="rect">
              <a:avLst/>
            </a:prstGeom>
          </p:spPr>
        </p:pic>
        <p:pic>
          <p:nvPicPr>
            <p:cNvPr id="14" name="Picture 13"/>
            <p:cNvPicPr>
              <a:picLocks noChangeAspect="1"/>
            </p:cNvPicPr>
            <p:nvPr userDrawn="1"/>
          </p:nvPicPr>
          <p:blipFill rotWithShape="1">
            <a:blip r:embed="rId6" cstate="print">
              <a:extLst>
                <a:ext uri="{28A0092B-C50C-407E-A947-70E740481C1C}">
                  <a14:useLocalDpi xmlns:a14="http://schemas.microsoft.com/office/drawing/2010/main" val="0"/>
                </a:ext>
              </a:extLst>
            </a:blip>
            <a:srcRect l="12947" t="3020" r="13114" b="12982"/>
            <a:stretch/>
          </p:blipFill>
          <p:spPr>
            <a:xfrm>
              <a:off x="6479177" y="3696790"/>
              <a:ext cx="2664823" cy="2018210"/>
            </a:xfrm>
            <a:prstGeom prst="rect">
              <a:avLst/>
            </a:prstGeom>
          </p:spPr>
        </p:pic>
        <p:grpSp>
          <p:nvGrpSpPr>
            <p:cNvPr id="4" name="Group 3"/>
            <p:cNvGrpSpPr/>
            <p:nvPr userDrawn="1"/>
          </p:nvGrpSpPr>
          <p:grpSpPr>
            <a:xfrm>
              <a:off x="6400800" y="0"/>
              <a:ext cx="2743200" cy="5715000"/>
              <a:chOff x="6400800" y="0"/>
              <a:chExt cx="2743200" cy="5715000"/>
            </a:xfrm>
          </p:grpSpPr>
          <p:sp>
            <p:nvSpPr>
              <p:cNvPr id="24" name="Rectangle 23"/>
              <p:cNvSpPr/>
              <p:nvPr/>
            </p:nvSpPr>
            <p:spPr>
              <a:xfrm>
                <a:off x="6400800" y="0"/>
                <a:ext cx="9144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p:nvSpPr>
            <p:spPr>
              <a:xfrm>
                <a:off x="6400800" y="3614755"/>
                <a:ext cx="27432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 Placeholder 3"/>
          <p:cNvSpPr>
            <a:spLocks noGrp="1"/>
          </p:cNvSpPr>
          <p:nvPr>
            <p:ph type="body" sz="quarter" idx="11"/>
          </p:nvPr>
        </p:nvSpPr>
        <p:spPr>
          <a:xfrm>
            <a:off x="457200" y="6276604"/>
            <a:ext cx="5715000" cy="274320"/>
          </a:xfrm>
        </p:spPr>
        <p:txBody>
          <a:bodyPr>
            <a:normAutofit/>
          </a:bodyPr>
          <a:lstStyle>
            <a:lvl1pPr marL="0" indent="0">
              <a:buFontTx/>
              <a:buNone/>
              <a:defRPr sz="1200" b="0" i="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smtClean="0"/>
              <a:t>Click to edit Master text styles</a:t>
            </a:r>
          </a:p>
        </p:txBody>
      </p:sp>
      <p:sp>
        <p:nvSpPr>
          <p:cNvPr id="18" name="Text Placeholder 3"/>
          <p:cNvSpPr>
            <a:spLocks noGrp="1"/>
          </p:cNvSpPr>
          <p:nvPr>
            <p:ph type="body" sz="quarter" idx="10"/>
          </p:nvPr>
        </p:nvSpPr>
        <p:spPr>
          <a:xfrm>
            <a:off x="457200" y="5956670"/>
            <a:ext cx="5715000" cy="347472"/>
          </a:xfrm>
        </p:spPr>
        <p:txBody>
          <a:bodyPr>
            <a:normAutofit/>
          </a:bodyPr>
          <a:lstStyle>
            <a:lvl1pPr marL="0" indent="0">
              <a:buFontTx/>
              <a:buNone/>
              <a:defRPr sz="1600" b="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smtClean="0"/>
              <a:t>Click to edit Master text styles</a:t>
            </a:r>
          </a:p>
        </p:txBody>
      </p:sp>
    </p:spTree>
    <p:extLst>
      <p:ext uri="{BB962C8B-B14F-4D97-AF65-F5344CB8AC3E}">
        <p14:creationId xmlns:p14="http://schemas.microsoft.com/office/powerpoint/2010/main" val="1423037182"/>
      </p:ext>
    </p:extLst>
  </p:cSld>
  <p:clrMapOvr>
    <a:masterClrMapping/>
  </p:clrMapOvr>
  <p:timing>
    <p:tnLst>
      <p:par>
        <p:cTn id="1" dur="indefinite" restart="never" nodeType="tmRoot"/>
      </p:par>
    </p:tnLst>
  </p:timing>
  <p:hf hdr="0" ftr="0"/>
  <p:extLst mod="1">
    <p:ext uri="{DCECCB84-F9BA-43D5-87BE-67443E8EF086}">
      <p15:sldGuideLst xmlns:p15="http://schemas.microsoft.com/office/powerpoint/2012/main">
        <p15:guide id="4294967295" pos="302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bg>
      <p:bgPr>
        <a:gradFill>
          <a:gsLst>
            <a:gs pos="100000">
              <a:srgbClr val="ADC3C0">
                <a:alpha val="72000"/>
              </a:srgbClr>
            </a:gs>
            <a:gs pos="3000">
              <a:srgbClr val="1C4D5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4056" y="1052736"/>
            <a:ext cx="7772400" cy="1470025"/>
          </a:xfrm>
        </p:spPr>
        <p:txBody>
          <a:bodyPr anchor="b" anchorCtr="0">
            <a:normAutofit/>
          </a:bodyPr>
          <a:lstStyle>
            <a:lvl1pPr algn="r">
              <a:defRPr sz="3800" b="1">
                <a:solidFill>
                  <a:srgbClr val="E5CB84"/>
                </a:solidFill>
                <a:latin typeface="Arial" panose="020B0604020202020204" pitchFamily="34" charset="0"/>
                <a:cs typeface="Arial" panose="020B0604020202020204" pitchFamily="34" charset="0"/>
              </a:defRPr>
            </a:lvl1pPr>
          </a:lstStyle>
          <a:p>
            <a:r>
              <a:rPr lang="en-US" smtClean="0"/>
              <a:t>Click to edit Master title style</a:t>
            </a:r>
            <a:endParaRPr lang="en-NZ" dirty="0"/>
          </a:p>
        </p:txBody>
      </p:sp>
      <p:sp>
        <p:nvSpPr>
          <p:cNvPr id="3" name="Subtitle 2"/>
          <p:cNvSpPr>
            <a:spLocks noGrp="1"/>
          </p:cNvSpPr>
          <p:nvPr>
            <p:ph type="subTitle" idx="1"/>
          </p:nvPr>
        </p:nvSpPr>
        <p:spPr>
          <a:xfrm>
            <a:off x="1589856" y="2708920"/>
            <a:ext cx="7086600" cy="926253"/>
          </a:xfrm>
        </p:spPr>
        <p:txBody>
          <a:bodyPr>
            <a:normAutofit/>
          </a:bodyPr>
          <a:lstStyle>
            <a:lvl1pPr marL="0" indent="0" algn="r">
              <a:buNone/>
              <a:defRPr sz="2400" b="1">
                <a:solidFill>
                  <a:srgbClr val="EEDDAC"/>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grpSp>
        <p:nvGrpSpPr>
          <p:cNvPr id="8" name="Group 7"/>
          <p:cNvGrpSpPr/>
          <p:nvPr userDrawn="1"/>
        </p:nvGrpSpPr>
        <p:grpSpPr>
          <a:xfrm>
            <a:off x="-108520" y="3353392"/>
            <a:ext cx="4711613" cy="3560534"/>
            <a:chOff x="-108520" y="3353392"/>
            <a:chExt cx="4711613" cy="3560534"/>
          </a:xfrm>
        </p:grpSpPr>
        <p:grpSp>
          <p:nvGrpSpPr>
            <p:cNvPr id="9" name="Group 8"/>
            <p:cNvGrpSpPr/>
            <p:nvPr/>
          </p:nvGrpSpPr>
          <p:grpSpPr>
            <a:xfrm rot="663569">
              <a:off x="838385" y="3457097"/>
              <a:ext cx="392445" cy="299907"/>
              <a:chOff x="360024" y="3068960"/>
              <a:chExt cx="2987840" cy="2592288"/>
            </a:xfrm>
          </p:grpSpPr>
          <p:sp>
            <p:nvSpPr>
              <p:cNvPr id="598" name="Isosceles Triangle 59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9" name="Isosceles Triangle 59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0" name="Isosceles Triangle 59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1" name="Isosceles Triangle 60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2" name="Isosceles Triangle 60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3" name="Isosceles Triangle 60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4" name="Isosceles Triangle 60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5" name="Isosceles Triangle 60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6" name="Isosceles Triangle 60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7" name="Isosceles Triangle 60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8" name="Isosceles Triangle 60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9" name="Isosceles Triangle 60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0" name="Isosceles Triangle 60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1" name="Isosceles Triangle 61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2" name="Isosceles Triangle 61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3" name="Isosceles Triangle 61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4" name="Isosceles Triangle 61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5" name="Isosceles Triangle 61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6" name="Isosceles Triangle 61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7" name="Isosceles Triangle 61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0" name="Group 9"/>
            <p:cNvGrpSpPr/>
            <p:nvPr/>
          </p:nvGrpSpPr>
          <p:grpSpPr>
            <a:xfrm>
              <a:off x="-108520" y="3353392"/>
              <a:ext cx="392445" cy="299907"/>
              <a:chOff x="360024" y="3068960"/>
              <a:chExt cx="2987840" cy="2592288"/>
            </a:xfrm>
          </p:grpSpPr>
          <p:sp>
            <p:nvSpPr>
              <p:cNvPr id="578" name="Isosceles Triangle 57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9" name="Isosceles Triangle 57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0" name="Isosceles Triangle 57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1" name="Isosceles Triangle 58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2" name="Isosceles Triangle 58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3" name="Isosceles Triangle 58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4" name="Isosceles Triangle 58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5" name="Isosceles Triangle 58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6" name="Isosceles Triangle 58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7" name="Isosceles Triangle 58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8" name="Isosceles Triangle 58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9" name="Isosceles Triangle 58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0" name="Isosceles Triangle 58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1" name="Isosceles Triangle 59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2" name="Isosceles Triangle 59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3" name="Isosceles Triangle 59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4" name="Isosceles Triangle 59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5" name="Isosceles Triangle 59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6" name="Isosceles Triangle 59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7" name="Isosceles Triangle 59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1" name="Group 10"/>
            <p:cNvGrpSpPr/>
            <p:nvPr/>
          </p:nvGrpSpPr>
          <p:grpSpPr>
            <a:xfrm rot="1089256">
              <a:off x="1287680" y="3581206"/>
              <a:ext cx="392445" cy="299907"/>
              <a:chOff x="360024" y="3068960"/>
              <a:chExt cx="2987840" cy="2592288"/>
            </a:xfrm>
          </p:grpSpPr>
          <p:sp>
            <p:nvSpPr>
              <p:cNvPr id="558" name="Isosceles Triangle 55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9" name="Isosceles Triangle 55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0" name="Isosceles Triangle 55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1" name="Isosceles Triangle 56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2" name="Isosceles Triangle 56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3" name="Isosceles Triangle 56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4" name="Isosceles Triangle 56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5" name="Isosceles Triangle 56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6" name="Isosceles Triangle 56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7" name="Isosceles Triangle 56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8" name="Isosceles Triangle 56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9" name="Isosceles Triangle 56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0" name="Isosceles Triangle 56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1" name="Isosceles Triangle 57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2" name="Isosceles Triangle 57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3" name="Isosceles Triangle 57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4" name="Isosceles Triangle 57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5" name="Isosceles Triangle 57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6" name="Isosceles Triangle 57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7" name="Isosceles Triangle 57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2" name="Group 11"/>
            <p:cNvGrpSpPr/>
            <p:nvPr/>
          </p:nvGrpSpPr>
          <p:grpSpPr>
            <a:xfrm rot="3075462">
              <a:off x="3453119" y="4964591"/>
              <a:ext cx="368685" cy="319234"/>
              <a:chOff x="360024" y="3068960"/>
              <a:chExt cx="2987840" cy="2592288"/>
            </a:xfrm>
          </p:grpSpPr>
          <p:sp>
            <p:nvSpPr>
              <p:cNvPr id="538" name="Isosceles Triangle 53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9" name="Isosceles Triangle 53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0" name="Isosceles Triangle 53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1" name="Isosceles Triangle 54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2" name="Isosceles Triangle 54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3" name="Isosceles Triangle 54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4" name="Isosceles Triangle 54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5" name="Isosceles Triangle 54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6" name="Isosceles Triangle 54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7" name="Isosceles Triangle 54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8" name="Isosceles Triangle 54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9" name="Isosceles Triangle 54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0" name="Isosceles Triangle 54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1" name="Isosceles Triangle 55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2" name="Isosceles Triangle 55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3" name="Isosceles Triangle 55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4" name="Isosceles Triangle 55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5" name="Isosceles Triangle 55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6" name="Isosceles Triangle 55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7" name="Isosceles Triangle 55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3" name="Group 12"/>
            <p:cNvGrpSpPr/>
            <p:nvPr/>
          </p:nvGrpSpPr>
          <p:grpSpPr>
            <a:xfrm rot="3524448">
              <a:off x="3725486" y="5292727"/>
              <a:ext cx="335168" cy="319234"/>
              <a:chOff x="360024" y="3068960"/>
              <a:chExt cx="2987840" cy="2592288"/>
            </a:xfrm>
          </p:grpSpPr>
          <p:sp>
            <p:nvSpPr>
              <p:cNvPr id="518" name="Isosceles Triangle 51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9" name="Isosceles Triangle 51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0" name="Isosceles Triangle 51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1" name="Isosceles Triangle 52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2" name="Isosceles Triangle 52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3" name="Isosceles Triangle 52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4" name="Isosceles Triangle 52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5" name="Isosceles Triangle 52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6" name="Isosceles Triangle 52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7" name="Isosceles Triangle 52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8" name="Isosceles Triangle 52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9" name="Isosceles Triangle 52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0" name="Isosceles Triangle 52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1" name="Isosceles Triangle 53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2" name="Isosceles Triangle 53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3" name="Isosceles Triangle 53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4" name="Isosceles Triangle 53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5" name="Isosceles Triangle 53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6" name="Isosceles Triangle 53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7" name="Isosceles Triangle 53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4" name="Group 13"/>
            <p:cNvGrpSpPr/>
            <p:nvPr/>
          </p:nvGrpSpPr>
          <p:grpSpPr>
            <a:xfrm rot="3628766">
              <a:off x="3925461" y="5653306"/>
              <a:ext cx="368685" cy="319234"/>
              <a:chOff x="360024" y="3068960"/>
              <a:chExt cx="2987840" cy="2592288"/>
            </a:xfrm>
          </p:grpSpPr>
          <p:sp>
            <p:nvSpPr>
              <p:cNvPr id="498" name="Isosceles Triangle 49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9" name="Isosceles Triangle 49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0" name="Isosceles Triangle 49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1" name="Isosceles Triangle 50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2" name="Isosceles Triangle 50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3" name="Isosceles Triangle 50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4" name="Isosceles Triangle 50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5" name="Isosceles Triangle 50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6" name="Isosceles Triangle 50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7" name="Isosceles Triangle 50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8" name="Isosceles Triangle 50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9" name="Isosceles Triangle 50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0" name="Isosceles Triangle 50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1" name="Isosceles Triangle 51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2" name="Isosceles Triangle 51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3" name="Isosceles Triangle 51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4" name="Isosceles Triangle 51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5" name="Isosceles Triangle 51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6" name="Isosceles Triangle 51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7" name="Isosceles Triangle 51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5" name="Group 14"/>
            <p:cNvGrpSpPr/>
            <p:nvPr/>
          </p:nvGrpSpPr>
          <p:grpSpPr>
            <a:xfrm rot="388287">
              <a:off x="368320" y="3394766"/>
              <a:ext cx="392445" cy="299907"/>
              <a:chOff x="360024" y="3068960"/>
              <a:chExt cx="2987840" cy="2592288"/>
            </a:xfrm>
          </p:grpSpPr>
          <p:sp>
            <p:nvSpPr>
              <p:cNvPr id="478" name="Isosceles Triangle 47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9" name="Isosceles Triangle 47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0" name="Isosceles Triangle 47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1" name="Isosceles Triangle 48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2" name="Isosceles Triangle 48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3" name="Isosceles Triangle 48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4" name="Isosceles Triangle 48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5" name="Isosceles Triangle 48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6" name="Isosceles Triangle 48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7" name="Isosceles Triangle 48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8" name="Isosceles Triangle 48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9" name="Isosceles Triangle 48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0" name="Isosceles Triangle 48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1" name="Isosceles Triangle 49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2" name="Isosceles Triangle 49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3" name="Isosceles Triangle 49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4" name="Isosceles Triangle 49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5" name="Isosceles Triangle 49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6" name="Isosceles Triangle 49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7" name="Isosceles Triangle 49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6" name="Group 15"/>
            <p:cNvGrpSpPr/>
            <p:nvPr/>
          </p:nvGrpSpPr>
          <p:grpSpPr>
            <a:xfrm rot="1362172">
              <a:off x="1732023" y="3732843"/>
              <a:ext cx="392445" cy="299907"/>
              <a:chOff x="360024" y="3068960"/>
              <a:chExt cx="2987840" cy="2592288"/>
            </a:xfrm>
          </p:grpSpPr>
          <p:sp>
            <p:nvSpPr>
              <p:cNvPr id="458" name="Isosceles Triangle 45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9" name="Isosceles Triangle 45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0" name="Isosceles Triangle 45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1" name="Isosceles Triangle 46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2" name="Isosceles Triangle 46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3" name="Isosceles Triangle 46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4" name="Isosceles Triangle 46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5" name="Isosceles Triangle 46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6" name="Isosceles Triangle 46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7" name="Isosceles Triangle 46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8" name="Isosceles Triangle 46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9" name="Isosceles Triangle 46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0" name="Isosceles Triangle 46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1" name="Isosceles Triangle 47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2" name="Isosceles Triangle 47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3" name="Isosceles Triangle 47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4" name="Isosceles Triangle 47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5" name="Isosceles Triangle 47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6" name="Isosceles Triangle 47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7" name="Isosceles Triangle 47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7" name="Group 16"/>
            <p:cNvGrpSpPr/>
            <p:nvPr/>
          </p:nvGrpSpPr>
          <p:grpSpPr>
            <a:xfrm rot="2803605">
              <a:off x="3156247" y="4645319"/>
              <a:ext cx="368685" cy="319234"/>
              <a:chOff x="360024" y="3068960"/>
              <a:chExt cx="2987840" cy="2592288"/>
            </a:xfrm>
          </p:grpSpPr>
          <p:sp>
            <p:nvSpPr>
              <p:cNvPr id="438" name="Isosceles Triangle 43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39" name="Isosceles Triangle 43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0" name="Isosceles Triangle 43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1" name="Isosceles Triangle 44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2" name="Isosceles Triangle 44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3" name="Isosceles Triangle 44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4" name="Isosceles Triangle 44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5" name="Isosceles Triangle 44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6" name="Isosceles Triangle 44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7" name="Isosceles Triangle 44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8" name="Isosceles Triangle 44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9" name="Isosceles Triangle 44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0" name="Isosceles Triangle 44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1" name="Isosceles Triangle 45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2" name="Isosceles Triangle 45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3" name="Isosceles Triangle 45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4" name="Isosceles Triangle 45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5" name="Isosceles Triangle 45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6" name="Isosceles Triangle 45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7" name="Isosceles Triangle 45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8" name="Group 17"/>
            <p:cNvGrpSpPr/>
            <p:nvPr/>
          </p:nvGrpSpPr>
          <p:grpSpPr>
            <a:xfrm rot="2074166">
              <a:off x="2475840" y="4132740"/>
              <a:ext cx="392445" cy="299907"/>
              <a:chOff x="360024" y="3068960"/>
              <a:chExt cx="2987840" cy="2592288"/>
            </a:xfrm>
          </p:grpSpPr>
          <p:sp>
            <p:nvSpPr>
              <p:cNvPr id="418" name="Isosceles Triangle 41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19" name="Isosceles Triangle 41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0" name="Isosceles Triangle 41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1" name="Isosceles Triangle 42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2" name="Isosceles Triangle 42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3" name="Isosceles Triangle 42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4" name="Isosceles Triangle 42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5" name="Isosceles Triangle 42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6" name="Isosceles Triangle 42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7" name="Isosceles Triangle 42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8" name="Isosceles Triangle 42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9" name="Isosceles Triangle 42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30" name="Isosceles Triangle 42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31" name="Isosceles Triangle 43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32" name="Isosceles Triangle 43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33" name="Isosceles Triangle 43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34" name="Isosceles Triangle 43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35" name="Isosceles Triangle 43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36" name="Isosceles Triangle 43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37" name="Isosceles Triangle 43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9" name="Group 18"/>
            <p:cNvGrpSpPr/>
            <p:nvPr/>
          </p:nvGrpSpPr>
          <p:grpSpPr>
            <a:xfrm rot="4072895">
              <a:off x="4120180" y="6056569"/>
              <a:ext cx="368685" cy="319234"/>
              <a:chOff x="360024" y="3068960"/>
              <a:chExt cx="2987840" cy="2592288"/>
            </a:xfrm>
          </p:grpSpPr>
          <p:sp>
            <p:nvSpPr>
              <p:cNvPr id="398" name="Isosceles Triangle 39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99" name="Isosceles Triangle 39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0" name="Isosceles Triangle 39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1" name="Isosceles Triangle 40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2" name="Isosceles Triangle 40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3" name="Isosceles Triangle 40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4" name="Isosceles Triangle 40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5" name="Isosceles Triangle 40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6" name="Isosceles Triangle 40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7" name="Isosceles Triangle 40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8" name="Isosceles Triangle 40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9" name="Isosceles Triangle 40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10" name="Isosceles Triangle 40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11" name="Isosceles Triangle 41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12" name="Isosceles Triangle 41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13" name="Isosceles Triangle 41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14" name="Isosceles Triangle 41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15" name="Isosceles Triangle 41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16" name="Isosceles Triangle 41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17" name="Isosceles Triangle 41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20" name="Group 19"/>
            <p:cNvGrpSpPr/>
            <p:nvPr/>
          </p:nvGrpSpPr>
          <p:grpSpPr>
            <a:xfrm rot="4515202">
              <a:off x="4259133" y="6472303"/>
              <a:ext cx="368685" cy="319234"/>
              <a:chOff x="360024" y="3068960"/>
              <a:chExt cx="2987840" cy="2592288"/>
            </a:xfrm>
          </p:grpSpPr>
          <p:sp>
            <p:nvSpPr>
              <p:cNvPr id="378" name="Isosceles Triangle 37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79" name="Isosceles Triangle 37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0" name="Isosceles Triangle 37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1" name="Isosceles Triangle 38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2" name="Isosceles Triangle 38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3" name="Isosceles Triangle 38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4" name="Isosceles Triangle 38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5" name="Isosceles Triangle 38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6" name="Isosceles Triangle 38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7" name="Isosceles Triangle 38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8" name="Isosceles Triangle 38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9" name="Isosceles Triangle 38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90" name="Isosceles Triangle 38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91" name="Isosceles Triangle 39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92" name="Isosceles Triangle 39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93" name="Isosceles Triangle 39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94" name="Isosceles Triangle 39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95" name="Isosceles Triangle 39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96" name="Isosceles Triangle 39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97" name="Isosceles Triangle 39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21" name="Group 20"/>
            <p:cNvGrpSpPr/>
            <p:nvPr/>
          </p:nvGrpSpPr>
          <p:grpSpPr>
            <a:xfrm rot="1683102">
              <a:off x="2101106" y="3913315"/>
              <a:ext cx="392445" cy="299907"/>
              <a:chOff x="360024" y="3068960"/>
              <a:chExt cx="2987840" cy="2592288"/>
            </a:xfrm>
          </p:grpSpPr>
          <p:sp>
            <p:nvSpPr>
              <p:cNvPr id="358" name="Isosceles Triangle 35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9" name="Isosceles Triangle 35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0" name="Isosceles Triangle 35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1" name="Isosceles Triangle 36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2" name="Isosceles Triangle 36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3" name="Isosceles Triangle 36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4" name="Isosceles Triangle 36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5" name="Isosceles Triangle 36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6" name="Isosceles Triangle 36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7" name="Isosceles Triangle 36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8" name="Isosceles Triangle 36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9" name="Isosceles Triangle 36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70" name="Isosceles Triangle 36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71" name="Isosceles Triangle 37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72" name="Isosceles Triangle 37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73" name="Isosceles Triangle 37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74" name="Isosceles Triangle 37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75" name="Isosceles Triangle 37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76" name="Isosceles Triangle 37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77" name="Isosceles Triangle 37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22" name="Group 21"/>
            <p:cNvGrpSpPr/>
            <p:nvPr userDrawn="1"/>
          </p:nvGrpSpPr>
          <p:grpSpPr>
            <a:xfrm rot="663569">
              <a:off x="88259" y="4655855"/>
              <a:ext cx="362919" cy="266601"/>
              <a:chOff x="360024" y="3068960"/>
              <a:chExt cx="2987840" cy="2592288"/>
            </a:xfrm>
          </p:grpSpPr>
          <p:sp>
            <p:nvSpPr>
              <p:cNvPr id="338" name="Isosceles Triangle 33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9" name="Isosceles Triangle 33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0" name="Isosceles Triangle 33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1" name="Isosceles Triangle 34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2" name="Isosceles Triangle 34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3" name="Isosceles Triangle 34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4" name="Isosceles Triangle 34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5" name="Isosceles Triangle 34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6" name="Isosceles Triangle 34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7" name="Isosceles Triangle 34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8" name="Isosceles Triangle 34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9" name="Isosceles Triangle 34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0" name="Isosceles Triangle 34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1" name="Isosceles Triangle 35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2" name="Isosceles Triangle 35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3" name="Isosceles Triangle 35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4" name="Isosceles Triangle 35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5" name="Isosceles Triangle 35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6" name="Isosceles Triangle 35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7" name="Isosceles Triangle 35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23" name="Group 22"/>
            <p:cNvGrpSpPr/>
            <p:nvPr userDrawn="1"/>
          </p:nvGrpSpPr>
          <p:grpSpPr>
            <a:xfrm rot="1089256">
              <a:off x="503751" y="4766181"/>
              <a:ext cx="362919" cy="266601"/>
              <a:chOff x="360024" y="3068960"/>
              <a:chExt cx="2987840" cy="2592288"/>
            </a:xfrm>
          </p:grpSpPr>
          <p:sp>
            <p:nvSpPr>
              <p:cNvPr id="318" name="Isosceles Triangle 31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9" name="Isosceles Triangle 31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0" name="Isosceles Triangle 31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1" name="Isosceles Triangle 32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2" name="Isosceles Triangle 32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3" name="Isosceles Triangle 32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4" name="Isosceles Triangle 32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5" name="Isosceles Triangle 32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6" name="Isosceles Triangle 32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7" name="Isosceles Triangle 32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8" name="Isosceles Triangle 32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9" name="Isosceles Triangle 32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0" name="Isosceles Triangle 32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1" name="Isosceles Triangle 33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2" name="Isosceles Triangle 33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3" name="Isosceles Triangle 33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4" name="Isosceles Triangle 33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5" name="Isosceles Triangle 33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6" name="Isosceles Triangle 33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7" name="Isosceles Triangle 33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24" name="Group 23"/>
            <p:cNvGrpSpPr/>
            <p:nvPr userDrawn="1"/>
          </p:nvGrpSpPr>
          <p:grpSpPr>
            <a:xfrm rot="3075462">
              <a:off x="2512872" y="5990218"/>
              <a:ext cx="327741" cy="295216"/>
              <a:chOff x="360024" y="3068960"/>
              <a:chExt cx="2987840" cy="2592288"/>
            </a:xfrm>
          </p:grpSpPr>
          <p:sp>
            <p:nvSpPr>
              <p:cNvPr id="298" name="Isosceles Triangle 29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9" name="Isosceles Triangle 29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0" name="Isosceles Triangle 29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1" name="Isosceles Triangle 30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2" name="Isosceles Triangle 30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3" name="Isosceles Triangle 30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4" name="Isosceles Triangle 30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5" name="Isosceles Triangle 30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6" name="Isosceles Triangle 30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7" name="Isosceles Triangle 30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8" name="Isosceles Triangle 30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9" name="Isosceles Triangle 30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0" name="Isosceles Triangle 30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1" name="Isosceles Triangle 31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2" name="Isosceles Triangle 31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3" name="Isosceles Triangle 31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4" name="Isosceles Triangle 31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5" name="Isosceles Triangle 31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6" name="Isosceles Triangle 31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7" name="Isosceles Triangle 31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25" name="Group 24"/>
            <p:cNvGrpSpPr/>
            <p:nvPr userDrawn="1"/>
          </p:nvGrpSpPr>
          <p:grpSpPr>
            <a:xfrm rot="3524448">
              <a:off x="2764146" y="6281913"/>
              <a:ext cx="297946" cy="295216"/>
              <a:chOff x="360024" y="3068960"/>
              <a:chExt cx="2987840" cy="2592288"/>
            </a:xfrm>
          </p:grpSpPr>
          <p:sp>
            <p:nvSpPr>
              <p:cNvPr id="278" name="Isosceles Triangle 27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9" name="Isosceles Triangle 27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0" name="Isosceles Triangle 27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1" name="Isosceles Triangle 28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2" name="Isosceles Triangle 28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3" name="Isosceles Triangle 28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4" name="Isosceles Triangle 28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5" name="Isosceles Triangle 28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6" name="Isosceles Triangle 28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7" name="Isosceles Triangle 28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8" name="Isosceles Triangle 28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9" name="Isosceles Triangle 28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0" name="Isosceles Triangle 28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1" name="Isosceles Triangle 29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2" name="Isosceles Triangle 29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3" name="Isosceles Triangle 29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4" name="Isosceles Triangle 29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5" name="Isosceles Triangle 29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6" name="Isosceles Triangle 29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7" name="Isosceles Triangle 29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26" name="Group 25"/>
            <p:cNvGrpSpPr/>
            <p:nvPr userDrawn="1"/>
          </p:nvGrpSpPr>
          <p:grpSpPr>
            <a:xfrm rot="3628766">
              <a:off x="2949676" y="6602448"/>
              <a:ext cx="327741" cy="295216"/>
              <a:chOff x="360024" y="3068960"/>
              <a:chExt cx="2987840" cy="2592288"/>
            </a:xfrm>
          </p:grpSpPr>
          <p:sp>
            <p:nvSpPr>
              <p:cNvPr id="258" name="Isosceles Triangle 25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9" name="Isosceles Triangle 25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0" name="Isosceles Triangle 25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1" name="Isosceles Triangle 26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2" name="Isosceles Triangle 26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3" name="Isosceles Triangle 26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4" name="Isosceles Triangle 26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5" name="Isosceles Triangle 26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6" name="Isosceles Triangle 26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7" name="Isosceles Triangle 26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8" name="Isosceles Triangle 26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9" name="Isosceles Triangle 26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0" name="Isosceles Triangle 26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1" name="Isosceles Triangle 27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2" name="Isosceles Triangle 27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3" name="Isosceles Triangle 27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4" name="Isosceles Triangle 27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5" name="Isosceles Triangle 27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6" name="Isosceles Triangle 27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7" name="Isosceles Triangle 27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sp>
          <p:nvSpPr>
            <p:cNvPr id="27" name="Isosceles Triangle 26"/>
            <p:cNvSpPr/>
            <p:nvPr userDrawn="1"/>
          </p:nvSpPr>
          <p:spPr>
            <a:xfrm rot="388287">
              <a:off x="-64431" y="4616389"/>
              <a:ext cx="91313" cy="66650"/>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 name="Isosceles Triangle 27"/>
            <p:cNvSpPr/>
            <p:nvPr userDrawn="1"/>
          </p:nvSpPr>
          <p:spPr>
            <a:xfrm rot="388287">
              <a:off x="-38013" y="4644935"/>
              <a:ext cx="34689" cy="25320"/>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nvGrpSpPr>
            <p:cNvPr id="29" name="Group 28"/>
            <p:cNvGrpSpPr/>
            <p:nvPr userDrawn="1"/>
          </p:nvGrpSpPr>
          <p:grpSpPr>
            <a:xfrm rot="2352515">
              <a:off x="1917316" y="5476939"/>
              <a:ext cx="362919" cy="266601"/>
              <a:chOff x="360024" y="3068960"/>
              <a:chExt cx="2987840" cy="2592288"/>
            </a:xfrm>
          </p:grpSpPr>
          <p:sp>
            <p:nvSpPr>
              <p:cNvPr id="238" name="Isosceles Triangle 23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9" name="Isosceles Triangle 23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0" name="Isosceles Triangle 23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1" name="Isosceles Triangle 24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2" name="Isosceles Triangle 24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3" name="Isosceles Triangle 24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4" name="Isosceles Triangle 24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5" name="Isosceles Triangle 24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6" name="Isosceles Triangle 24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7" name="Isosceles Triangle 24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8" name="Isosceles Triangle 24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9" name="Isosceles Triangle 24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0" name="Isosceles Triangle 24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1" name="Isosceles Triangle 25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2" name="Isosceles Triangle 25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3" name="Isosceles Triangle 25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4" name="Isosceles Triangle 25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5" name="Isosceles Triangle 25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6" name="Isosceles Triangle 25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7" name="Isosceles Triangle 25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0" name="Group 29"/>
            <p:cNvGrpSpPr/>
            <p:nvPr userDrawn="1"/>
          </p:nvGrpSpPr>
          <p:grpSpPr>
            <a:xfrm rot="1362172">
              <a:off x="914663" y="4900978"/>
              <a:ext cx="362919" cy="266601"/>
              <a:chOff x="360024" y="3068960"/>
              <a:chExt cx="2987840" cy="2592288"/>
            </a:xfrm>
          </p:grpSpPr>
          <p:sp>
            <p:nvSpPr>
              <p:cNvPr id="218" name="Isosceles Triangle 21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9" name="Isosceles Triangle 21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0" name="Isosceles Triangle 21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1" name="Isosceles Triangle 22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2" name="Isosceles Triangle 22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3" name="Isosceles Triangle 22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4" name="Isosceles Triangle 22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5" name="Isosceles Triangle 22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6" name="Isosceles Triangle 22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7" name="Isosceles Triangle 22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8" name="Isosceles Triangle 22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9" name="Isosceles Triangle 22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0" name="Isosceles Triangle 22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1" name="Isosceles Triangle 23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2" name="Isosceles Triangle 23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3" name="Isosceles Triangle 23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4" name="Isosceles Triangle 23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5" name="Isosceles Triangle 23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6" name="Isosceles Triangle 23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7" name="Isosceles Triangle 23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1" name="Group 30"/>
            <p:cNvGrpSpPr/>
            <p:nvPr userDrawn="1"/>
          </p:nvGrpSpPr>
          <p:grpSpPr>
            <a:xfrm rot="2803605">
              <a:off x="2238336" y="5706402"/>
              <a:ext cx="327741" cy="295216"/>
              <a:chOff x="360024" y="3068960"/>
              <a:chExt cx="2987840" cy="2592288"/>
            </a:xfrm>
          </p:grpSpPr>
          <p:sp>
            <p:nvSpPr>
              <p:cNvPr id="198" name="Isosceles Triangle 19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9" name="Isosceles Triangle 19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0" name="Isosceles Triangle 19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1" name="Isosceles Triangle 20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2" name="Isosceles Triangle 20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3" name="Isosceles Triangle 20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4" name="Isosceles Triangle 20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5" name="Isosceles Triangle 20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6" name="Isosceles Triangle 20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7" name="Isosceles Triangle 20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8" name="Isosceles Triangle 20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9" name="Isosceles Triangle 20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0" name="Isosceles Triangle 20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1" name="Isosceles Triangle 21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2" name="Isosceles Triangle 21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3" name="Isosceles Triangle 21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4" name="Isosceles Triangle 21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5" name="Isosceles Triangle 21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6" name="Isosceles Triangle 21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7" name="Isosceles Triangle 21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2" name="Group 31"/>
            <p:cNvGrpSpPr/>
            <p:nvPr userDrawn="1"/>
          </p:nvGrpSpPr>
          <p:grpSpPr>
            <a:xfrm rot="2074166">
              <a:off x="1594760" y="5251758"/>
              <a:ext cx="362919" cy="266601"/>
              <a:chOff x="360024" y="3068960"/>
              <a:chExt cx="2987840" cy="2592288"/>
            </a:xfrm>
          </p:grpSpPr>
          <p:sp>
            <p:nvSpPr>
              <p:cNvPr id="178" name="Isosceles Triangle 17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9" name="Isosceles Triangle 17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0" name="Isosceles Triangle 17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1" name="Isosceles Triangle 18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2" name="Isosceles Triangle 18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3" name="Isosceles Triangle 18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4" name="Isosceles Triangle 18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5" name="Isosceles Triangle 18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6" name="Isosceles Triangle 18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7" name="Isosceles Triangle 18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8" name="Isosceles Triangle 18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9" name="Isosceles Triangle 18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0" name="Isosceles Triangle 18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1" name="Isosceles Triangle 19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2" name="Isosceles Triangle 19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3" name="Isosceles Triangle 19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4" name="Isosceles Triangle 19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5" name="Isosceles Triangle 19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6" name="Isosceles Triangle 19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7" name="Isosceles Triangle 19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3" name="Group 32"/>
            <p:cNvGrpSpPr/>
            <p:nvPr userDrawn="1"/>
          </p:nvGrpSpPr>
          <p:grpSpPr>
            <a:xfrm rot="1683102">
              <a:off x="1255977" y="5061408"/>
              <a:ext cx="362919" cy="266601"/>
              <a:chOff x="360024" y="3068960"/>
              <a:chExt cx="2987840" cy="2592288"/>
            </a:xfrm>
          </p:grpSpPr>
          <p:sp>
            <p:nvSpPr>
              <p:cNvPr id="158" name="Isosceles Triangle 15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9" name="Isosceles Triangle 15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0" name="Isosceles Triangle 15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1" name="Isosceles Triangle 16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2" name="Isosceles Triangle 16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3" name="Isosceles Triangle 16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4" name="Isosceles Triangle 16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5" name="Isosceles Triangle 16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6" name="Isosceles Triangle 16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7" name="Isosceles Triangle 16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8" name="Isosceles Triangle 16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9" name="Isosceles Triangle 16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0" name="Isosceles Triangle 16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1" name="Isosceles Triangle 17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2" name="Isosceles Triangle 17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3" name="Isosceles Triangle 17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4" name="Isosceles Triangle 17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5" name="Isosceles Triangle 17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6" name="Isosceles Triangle 17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7" name="Isosceles Triangle 17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sp>
          <p:nvSpPr>
            <p:cNvPr id="34" name="Isosceles Triangle 33"/>
            <p:cNvSpPr/>
            <p:nvPr userDrawn="1"/>
          </p:nvSpPr>
          <p:spPr>
            <a:xfrm rot="1089256">
              <a:off x="152925" y="5851251"/>
              <a:ext cx="86623" cy="73915"/>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 name="Isosceles Triangle 34"/>
            <p:cNvSpPr/>
            <p:nvPr userDrawn="1"/>
          </p:nvSpPr>
          <p:spPr>
            <a:xfrm rot="1089256">
              <a:off x="176108" y="5882351"/>
              <a:ext cx="32907" cy="28079"/>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 name="Isosceles Triangle 35"/>
            <p:cNvSpPr/>
            <p:nvPr userDrawn="1"/>
          </p:nvSpPr>
          <p:spPr>
            <a:xfrm rot="1089256">
              <a:off x="71613" y="5824588"/>
              <a:ext cx="86623" cy="73915"/>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7" name="Isosceles Triangle 36"/>
            <p:cNvSpPr/>
            <p:nvPr userDrawn="1"/>
          </p:nvSpPr>
          <p:spPr>
            <a:xfrm rot="1089256">
              <a:off x="94795" y="5855689"/>
              <a:ext cx="32907" cy="28079"/>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8" name="Isosceles Triangle 37"/>
            <p:cNvSpPr/>
            <p:nvPr userDrawn="1"/>
          </p:nvSpPr>
          <p:spPr>
            <a:xfrm rot="1089256">
              <a:off x="-10590" y="5797634"/>
              <a:ext cx="86623" cy="73915"/>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9" name="Isosceles Triangle 38"/>
            <p:cNvSpPr/>
            <p:nvPr userDrawn="1"/>
          </p:nvSpPr>
          <p:spPr>
            <a:xfrm rot="1089256">
              <a:off x="12592" y="5828734"/>
              <a:ext cx="32907" cy="28079"/>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0" name="Isosceles Triangle 39"/>
            <p:cNvSpPr/>
            <p:nvPr userDrawn="1"/>
          </p:nvSpPr>
          <p:spPr>
            <a:xfrm rot="1089256">
              <a:off x="88530" y="5907922"/>
              <a:ext cx="86623" cy="73915"/>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1" name="Isosceles Triangle 40"/>
            <p:cNvSpPr/>
            <p:nvPr userDrawn="1"/>
          </p:nvSpPr>
          <p:spPr>
            <a:xfrm rot="1089256">
              <a:off x="111712" y="5939023"/>
              <a:ext cx="32907" cy="28079"/>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 name="Isosceles Triangle 41"/>
            <p:cNvSpPr/>
            <p:nvPr userDrawn="1"/>
          </p:nvSpPr>
          <p:spPr>
            <a:xfrm rot="1089256">
              <a:off x="-74648" y="5854416"/>
              <a:ext cx="86623" cy="73915"/>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3" name="Isosceles Triangle 42"/>
            <p:cNvSpPr/>
            <p:nvPr userDrawn="1"/>
          </p:nvSpPr>
          <p:spPr>
            <a:xfrm rot="1089256">
              <a:off x="7637" y="5881398"/>
              <a:ext cx="86623" cy="73915"/>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 name="Isosceles Triangle 43"/>
            <p:cNvSpPr/>
            <p:nvPr userDrawn="1"/>
          </p:nvSpPr>
          <p:spPr>
            <a:xfrm rot="1089256">
              <a:off x="30819" y="5912498"/>
              <a:ext cx="32907" cy="28079"/>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 name="Isosceles Triangle 44"/>
            <p:cNvSpPr/>
            <p:nvPr userDrawn="1"/>
          </p:nvSpPr>
          <p:spPr>
            <a:xfrm rot="1089256">
              <a:off x="-37870" y="6022050"/>
              <a:ext cx="86623" cy="73915"/>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 name="Isosceles Triangle 45"/>
            <p:cNvSpPr/>
            <p:nvPr userDrawn="1"/>
          </p:nvSpPr>
          <p:spPr>
            <a:xfrm rot="1089256">
              <a:off x="-14057" y="6051226"/>
              <a:ext cx="32907" cy="28079"/>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 name="Isosceles Triangle 46"/>
            <p:cNvSpPr/>
            <p:nvPr userDrawn="1"/>
          </p:nvSpPr>
          <p:spPr>
            <a:xfrm rot="1089256">
              <a:off x="-56205" y="5938251"/>
              <a:ext cx="86623" cy="73915"/>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 name="Isosceles Triangle 47"/>
            <p:cNvSpPr/>
            <p:nvPr userDrawn="1"/>
          </p:nvSpPr>
          <p:spPr>
            <a:xfrm rot="1089256">
              <a:off x="-33023" y="5969351"/>
              <a:ext cx="32907" cy="28079"/>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 name="Isosceles Triangle 48"/>
            <p:cNvSpPr/>
            <p:nvPr userDrawn="1"/>
          </p:nvSpPr>
          <p:spPr>
            <a:xfrm rot="1089256">
              <a:off x="25107" y="5964913"/>
              <a:ext cx="86623" cy="73915"/>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 name="Isosceles Triangle 49"/>
            <p:cNvSpPr/>
            <p:nvPr userDrawn="1"/>
          </p:nvSpPr>
          <p:spPr>
            <a:xfrm rot="1089256">
              <a:off x="48289" y="5996013"/>
              <a:ext cx="32907" cy="28079"/>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nvGrpSpPr>
            <p:cNvPr id="51" name="Group 50"/>
            <p:cNvGrpSpPr/>
            <p:nvPr userDrawn="1"/>
          </p:nvGrpSpPr>
          <p:grpSpPr>
            <a:xfrm rot="2352515">
              <a:off x="1208094" y="6593818"/>
              <a:ext cx="344277" cy="295659"/>
              <a:chOff x="360024" y="3068960"/>
              <a:chExt cx="2987840" cy="2592288"/>
            </a:xfrm>
          </p:grpSpPr>
          <p:sp>
            <p:nvSpPr>
              <p:cNvPr id="138" name="Isosceles Triangle 13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9" name="Isosceles Triangle 13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0" name="Isosceles Triangle 13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1" name="Isosceles Triangle 14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2" name="Isosceles Triangle 14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3" name="Isosceles Triangle 14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4" name="Isosceles Triangle 14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5" name="Isosceles Triangle 14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6" name="Isosceles Triangle 14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7" name="Isosceles Triangle 14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8" name="Isosceles Triangle 14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9" name="Isosceles Triangle 14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0" name="Isosceles Triangle 14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1" name="Isosceles Triangle 15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2" name="Isosceles Triangle 15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3" name="Isosceles Triangle 15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4" name="Isosceles Triangle 15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5" name="Isosceles Triangle 15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6" name="Isosceles Triangle 15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7" name="Isosceles Triangle 15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52" name="Group 51"/>
            <p:cNvGrpSpPr/>
            <p:nvPr userDrawn="1"/>
          </p:nvGrpSpPr>
          <p:grpSpPr>
            <a:xfrm rot="1362172">
              <a:off x="256944" y="5955081"/>
              <a:ext cx="344277" cy="295659"/>
              <a:chOff x="360024" y="3068960"/>
              <a:chExt cx="2987840" cy="2592288"/>
            </a:xfrm>
          </p:grpSpPr>
          <p:sp>
            <p:nvSpPr>
              <p:cNvPr id="118" name="Isosceles Triangle 11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9" name="Isosceles Triangle 11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0" name="Isosceles Triangle 11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1" name="Isosceles Triangle 12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2" name="Isosceles Triangle 12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3" name="Isosceles Triangle 12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4" name="Isosceles Triangle 12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5" name="Isosceles Triangle 12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6" name="Isosceles Triangle 12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7" name="Isosceles Triangle 12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8" name="Isosceles Triangle 12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9" name="Isosceles Triangle 12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0" name="Isosceles Triangle 12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1" name="Isosceles Triangle 13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2" name="Isosceles Triangle 13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3" name="Isosceles Triangle 13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4" name="Isosceles Triangle 13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5" name="Isosceles Triangle 13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6" name="Isosceles Triangle 13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7" name="Isosceles Triangle 13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sp>
          <p:nvSpPr>
            <p:cNvPr id="53" name="Isosceles Triangle 52"/>
            <p:cNvSpPr/>
            <p:nvPr userDrawn="1"/>
          </p:nvSpPr>
          <p:spPr>
            <a:xfrm rot="2803605">
              <a:off x="1605588" y="6805967"/>
              <a:ext cx="91450" cy="70013"/>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 name="Isosceles Triangle 53"/>
            <p:cNvSpPr/>
            <p:nvPr userDrawn="1"/>
          </p:nvSpPr>
          <p:spPr>
            <a:xfrm rot="2803605">
              <a:off x="1627108" y="6832742"/>
              <a:ext cx="34741" cy="26597"/>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nvGrpSpPr>
            <p:cNvPr id="55" name="Group 54"/>
            <p:cNvGrpSpPr/>
            <p:nvPr userDrawn="1"/>
          </p:nvGrpSpPr>
          <p:grpSpPr>
            <a:xfrm rot="2074166">
              <a:off x="902107" y="6344094"/>
              <a:ext cx="344277" cy="295659"/>
              <a:chOff x="360024" y="3068960"/>
              <a:chExt cx="2987840" cy="2592288"/>
            </a:xfrm>
          </p:grpSpPr>
          <p:sp>
            <p:nvSpPr>
              <p:cNvPr id="98" name="Isosceles Triangle 9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9" name="Isosceles Triangle 9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0" name="Isosceles Triangle 9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 name="Isosceles Triangle 10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 name="Isosceles Triangle 10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 name="Isosceles Triangle 10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4" name="Isosceles Triangle 10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5" name="Isosceles Triangle 10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6" name="Isosceles Triangle 10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7" name="Isosceles Triangle 10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8" name="Isosceles Triangle 10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9" name="Isosceles Triangle 10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0" name="Isosceles Triangle 10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1" name="Isosceles Triangle 11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2" name="Isosceles Triangle 11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3" name="Isosceles Triangle 11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4" name="Isosceles Triangle 11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5" name="Isosceles Triangle 11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6" name="Isosceles Triangle 11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7" name="Isosceles Triangle 11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56" name="Group 55"/>
            <p:cNvGrpSpPr/>
            <p:nvPr userDrawn="1"/>
          </p:nvGrpSpPr>
          <p:grpSpPr>
            <a:xfrm rot="1683102">
              <a:off x="580726" y="6132997"/>
              <a:ext cx="344277" cy="295659"/>
              <a:chOff x="360024" y="3068960"/>
              <a:chExt cx="2987840" cy="2592288"/>
            </a:xfrm>
          </p:grpSpPr>
          <p:sp>
            <p:nvSpPr>
              <p:cNvPr id="78" name="Isosceles Triangle 7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9" name="Isosceles Triangle 7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 name="Isosceles Triangle 7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 name="Isosceles Triangle 8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2" name="Isosceles Triangle 8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3" name="Isosceles Triangle 8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4" name="Isosceles Triangle 8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5" name="Isosceles Triangle 8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 name="Isosceles Triangle 8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 name="Isosceles Triangle 8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 name="Isosceles Triangle 8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 name="Isosceles Triangle 8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 name="Isosceles Triangle 8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 name="Isosceles Triangle 9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 name="Isosceles Triangle 9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 name="Isosceles Triangle 9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4" name="Isosceles Triangle 9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5" name="Isosceles Triangle 9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6" name="Isosceles Triangle 9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7" name="Isosceles Triangle 9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57" name="Group 56"/>
            <p:cNvGrpSpPr/>
            <p:nvPr userDrawn="1"/>
          </p:nvGrpSpPr>
          <p:grpSpPr>
            <a:xfrm rot="2352515">
              <a:off x="2816249" y="4380758"/>
              <a:ext cx="392445" cy="299907"/>
              <a:chOff x="360024" y="3068960"/>
              <a:chExt cx="2987840" cy="2592288"/>
            </a:xfrm>
          </p:grpSpPr>
          <p:sp>
            <p:nvSpPr>
              <p:cNvPr id="58" name="Isosceles Triangle 57"/>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 name="Isosceles Triangle 58"/>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 name="Isosceles Triangle 59"/>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 name="Isosceles Triangle 60"/>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 name="Isosceles Triangle 61"/>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 name="Isosceles Triangle 62"/>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 name="Isosceles Triangle 63"/>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 name="Isosceles Triangle 64"/>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 name="Isosceles Triangle 65"/>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 name="Isosceles Triangle 66"/>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8" name="Isosceles Triangle 67"/>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9" name="Isosceles Triangle 68"/>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 name="Isosceles Triangle 69"/>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 name="Isosceles Triangle 70"/>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2" name="Isosceles Triangle 71"/>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3" name="Isosceles Triangle 72"/>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4" name="Isosceles Triangle 73"/>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5" name="Isosceles Triangle 74"/>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6" name="Isosceles Triangle 75"/>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7" name="Isosceles Triangle 76"/>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pic>
        <p:nvPicPr>
          <p:cNvPr id="618" name="Picture 6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8493" y="5867416"/>
            <a:ext cx="3808419" cy="739957"/>
          </a:xfrm>
          <a:prstGeom prst="rect">
            <a:avLst/>
          </a:prstGeom>
        </p:spPr>
      </p:pic>
    </p:spTree>
    <p:extLst>
      <p:ext uri="{BB962C8B-B14F-4D97-AF65-F5344CB8AC3E}">
        <p14:creationId xmlns:p14="http://schemas.microsoft.com/office/powerpoint/2010/main" val="4230572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Overview">
    <p:spTree>
      <p:nvGrpSpPr>
        <p:cNvPr id="1" name=""/>
        <p:cNvGrpSpPr/>
        <p:nvPr/>
      </p:nvGrpSpPr>
      <p:grpSpPr>
        <a:xfrm>
          <a:off x="0" y="0"/>
          <a:ext cx="0" cy="0"/>
          <a:chOff x="0" y="0"/>
          <a:chExt cx="0" cy="0"/>
        </a:xfrm>
      </p:grpSpPr>
      <p:pic>
        <p:nvPicPr>
          <p:cNvPr id="5" name="Picture 6" descr="bgrd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0845" y="2912970"/>
            <a:ext cx="797238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lvl="0"/>
            <a:r>
              <a:rPr lang="en-US" smtClean="0"/>
              <a:t>Click to edit Master text styles</a:t>
            </a:r>
          </a:p>
          <a:p>
            <a:pPr lvl="1"/>
            <a:r>
              <a:rPr lang="en-US" smtClean="0"/>
              <a:t>Second level</a:t>
            </a:r>
          </a:p>
          <a:p>
            <a:pPr lvl="2"/>
            <a:r>
              <a:rPr lang="en-US" smtClean="0"/>
              <a:t>Third level</a:t>
            </a:r>
          </a:p>
        </p:txBody>
      </p:sp>
      <p:sp>
        <p:nvSpPr>
          <p:cNvPr id="9" name="Title 1"/>
          <p:cNvSpPr>
            <a:spLocks noGrp="1"/>
          </p:cNvSpPr>
          <p:nvPr>
            <p:ph type="title"/>
          </p:nvPr>
        </p:nvSpPr>
        <p:spPr>
          <a:xfrm>
            <a:off x="610846" y="1769970"/>
            <a:ext cx="7972378"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smtClean="0"/>
              <a:t>Click to edit Master title style</a:t>
            </a:r>
            <a:endParaRPr lang="en-US" dirty="0"/>
          </a:p>
        </p:txBody>
      </p:sp>
      <p:sp>
        <p:nvSpPr>
          <p:cNvPr id="6" name="Text Placeholder 21"/>
          <p:cNvSpPr>
            <a:spLocks noGrp="1"/>
          </p:cNvSpPr>
          <p:nvPr>
            <p:ph type="body" sz="quarter" idx="13"/>
          </p:nvPr>
        </p:nvSpPr>
        <p:spPr>
          <a:xfrm>
            <a:off x="533400" y="6411503"/>
            <a:ext cx="3932237" cy="266700"/>
          </a:xfrm>
        </p:spPr>
        <p:txBody>
          <a:bodyPr lIns="0"/>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lvl="0"/>
            <a:r>
              <a:rPr lang="en-US" smtClean="0"/>
              <a:t>Click to edit Master text styles</a:t>
            </a:r>
          </a:p>
        </p:txBody>
      </p:sp>
    </p:spTree>
    <p:extLst>
      <p:ext uri="{BB962C8B-B14F-4D97-AF65-F5344CB8AC3E}">
        <p14:creationId xmlns:p14="http://schemas.microsoft.com/office/powerpoint/2010/main" val="249826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Orange">
    <p:spTree>
      <p:nvGrpSpPr>
        <p:cNvPr id="1" name=""/>
        <p:cNvGrpSpPr/>
        <p:nvPr/>
      </p:nvGrpSpPr>
      <p:grpSpPr>
        <a:xfrm>
          <a:off x="0" y="0"/>
          <a:ext cx="0" cy="0"/>
          <a:chOff x="0" y="0"/>
          <a:chExt cx="0" cy="0"/>
        </a:xfrm>
      </p:grpSpPr>
      <p:sp>
        <p:nvSpPr>
          <p:cNvPr id="7" name="Rectangle 6"/>
          <p:cNvSpPr/>
          <p:nvPr userDrawn="1"/>
        </p:nvSpPr>
        <p:spPr>
          <a:xfrm>
            <a:off x="4664764" y="-1"/>
            <a:ext cx="4479235" cy="6858001"/>
          </a:xfrm>
          <a:prstGeom prst="rect">
            <a:avLst/>
          </a:prstGeom>
          <a:solidFill>
            <a:srgbClr val="EB8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3" name="Text Placeholder 2"/>
          <p:cNvSpPr>
            <a:spLocks noGrp="1"/>
          </p:cNvSpPr>
          <p:nvPr>
            <p:ph type="body" idx="1" hasCustomPrompt="1"/>
          </p:nvPr>
        </p:nvSpPr>
        <p:spPr>
          <a:xfrm>
            <a:off x="4956312" y="4828032"/>
            <a:ext cx="3639048" cy="1500187"/>
          </a:xfrm>
        </p:spPr>
        <p:txBody>
          <a:bodyPr>
            <a:noAutofit/>
          </a:bodyPr>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Greg </a:t>
            </a:r>
            <a:r>
              <a:rPr lang="en-US" dirty="0" err="1" smtClean="0"/>
              <a:t>Crouteau</a:t>
            </a:r>
            <a:endParaRPr lang="en-US" dirty="0" smtClean="0"/>
          </a:p>
          <a:p>
            <a:pPr lvl="0"/>
            <a:r>
              <a:rPr lang="en-US" dirty="0" smtClean="0"/>
              <a:t>Executive Director</a:t>
            </a:r>
          </a:p>
        </p:txBody>
      </p:sp>
      <p:grpSp>
        <p:nvGrpSpPr>
          <p:cNvPr id="8" name="Group 7"/>
          <p:cNvGrpSpPr/>
          <p:nvPr userDrawn="1"/>
        </p:nvGrpSpPr>
        <p:grpSpPr>
          <a:xfrm>
            <a:off x="-12700" y="-1"/>
            <a:ext cx="3703320" cy="6858001"/>
            <a:chOff x="-12700" y="-1"/>
            <a:chExt cx="3703320" cy="6858001"/>
          </a:xfrm>
        </p:grpSpPr>
        <p:sp>
          <p:nvSpPr>
            <p:cNvPr id="9" name="Rectangle 8"/>
            <p:cNvSpPr/>
            <p:nvPr/>
          </p:nvSpPr>
          <p:spPr>
            <a:xfrm>
              <a:off x="3599180" y="-1"/>
              <a:ext cx="914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2259867"/>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2700" y="4545861"/>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956312" y="1145816"/>
            <a:ext cx="3639047" cy="3170153"/>
          </a:xfrm>
        </p:spPr>
        <p:txBody>
          <a:bodyPr anchor="b">
            <a:noAutofit/>
          </a:bodyPr>
          <a:lstStyle>
            <a:lvl1pPr>
              <a:defRPr sz="4800" baseline="0">
                <a:solidFill>
                  <a:schemeClr val="bg1"/>
                </a:solidFill>
              </a:defRPr>
            </a:lvl1pPr>
          </a:lstStyle>
          <a:p>
            <a:r>
              <a:rPr lang="en-US" dirty="0" smtClean="0"/>
              <a:t>United Teen Equality Center</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9360" y="-24615"/>
            <a:ext cx="2926080" cy="9144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00" y="-2"/>
            <a:ext cx="4849744" cy="6858001"/>
          </a:xfrm>
          <a:prstGeom prst="rect">
            <a:avLst/>
          </a:prstGeom>
        </p:spPr>
      </p:pic>
    </p:spTree>
    <p:extLst>
      <p:ext uri="{BB962C8B-B14F-4D97-AF65-F5344CB8AC3E}">
        <p14:creationId xmlns:p14="http://schemas.microsoft.com/office/powerpoint/2010/main" val="3695833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spTree>
      <p:nvGrpSpPr>
        <p:cNvPr id="1" name=""/>
        <p:cNvGrpSpPr/>
        <p:nvPr/>
      </p:nvGrpSpPr>
      <p:grpSpPr>
        <a:xfrm>
          <a:off x="0" y="0"/>
          <a:ext cx="0" cy="0"/>
          <a:chOff x="0" y="0"/>
          <a:chExt cx="0" cy="0"/>
        </a:xfrm>
      </p:grpSpPr>
      <p:sp>
        <p:nvSpPr>
          <p:cNvPr id="7" name="Rectangle 6"/>
          <p:cNvSpPr/>
          <p:nvPr userDrawn="1"/>
        </p:nvSpPr>
        <p:spPr>
          <a:xfrm>
            <a:off x="4664764" y="-1"/>
            <a:ext cx="4479235" cy="6858001"/>
          </a:xfrm>
          <a:prstGeom prst="rect">
            <a:avLst/>
          </a:prstGeom>
          <a:solidFill>
            <a:srgbClr val="EB8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3" name="Text Placeholder 2"/>
          <p:cNvSpPr>
            <a:spLocks noGrp="1"/>
          </p:cNvSpPr>
          <p:nvPr>
            <p:ph type="body" idx="1" hasCustomPrompt="1"/>
          </p:nvPr>
        </p:nvSpPr>
        <p:spPr>
          <a:xfrm>
            <a:off x="4956312" y="4828032"/>
            <a:ext cx="3639048" cy="1500187"/>
          </a:xfrm>
        </p:spPr>
        <p:txBody>
          <a:bodyPr>
            <a:noAutofit/>
          </a:bodyPr>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Greg </a:t>
            </a:r>
            <a:r>
              <a:rPr lang="en-US" dirty="0" err="1" smtClean="0"/>
              <a:t>Crouteau</a:t>
            </a:r>
            <a:endParaRPr lang="en-US" dirty="0" smtClean="0"/>
          </a:p>
          <a:p>
            <a:pPr lvl="0"/>
            <a:r>
              <a:rPr lang="en-US" dirty="0" smtClean="0"/>
              <a:t>Executive Director</a:t>
            </a:r>
          </a:p>
        </p:txBody>
      </p:sp>
      <p:grpSp>
        <p:nvGrpSpPr>
          <p:cNvPr id="8" name="Group 7"/>
          <p:cNvGrpSpPr/>
          <p:nvPr userDrawn="1"/>
        </p:nvGrpSpPr>
        <p:grpSpPr>
          <a:xfrm>
            <a:off x="-12700" y="-1"/>
            <a:ext cx="3703320" cy="6858001"/>
            <a:chOff x="-12700" y="-1"/>
            <a:chExt cx="3703320" cy="6858001"/>
          </a:xfrm>
        </p:grpSpPr>
        <p:sp>
          <p:nvSpPr>
            <p:cNvPr id="9" name="Rectangle 8"/>
            <p:cNvSpPr/>
            <p:nvPr/>
          </p:nvSpPr>
          <p:spPr>
            <a:xfrm>
              <a:off x="3599180" y="-1"/>
              <a:ext cx="914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2259867"/>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2700" y="4545861"/>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956312" y="1145816"/>
            <a:ext cx="3639047" cy="3170153"/>
          </a:xfrm>
        </p:spPr>
        <p:txBody>
          <a:bodyPr anchor="b">
            <a:noAutofit/>
          </a:bodyPr>
          <a:lstStyle>
            <a:lvl1pPr>
              <a:defRPr sz="4800" baseline="0">
                <a:solidFill>
                  <a:schemeClr val="bg1"/>
                </a:solidFill>
              </a:defRPr>
            </a:lvl1pPr>
          </a:lstStyle>
          <a:p>
            <a:r>
              <a:rPr lang="en-US" dirty="0" smtClean="0"/>
              <a:t>United Teen Equality Center</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9360" y="-24615"/>
            <a:ext cx="2926080" cy="9144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00" y="-2"/>
            <a:ext cx="4849744" cy="6858001"/>
          </a:xfrm>
          <a:prstGeom prst="rect">
            <a:avLst/>
          </a:prstGeom>
        </p:spPr>
      </p:pic>
    </p:spTree>
    <p:extLst>
      <p:ext uri="{BB962C8B-B14F-4D97-AF65-F5344CB8AC3E}">
        <p14:creationId xmlns:p14="http://schemas.microsoft.com/office/powerpoint/2010/main" val="22267310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14500"/>
            <a:ext cx="3931920" cy="45720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726809"/>
            <a:ext cx="3931920" cy="45720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a:solidFill>
                <a:srgbClr val="D6D2C4">
                  <a:lumMod val="75000"/>
                </a:srgbClr>
              </a:solidFill>
            </a:endParaRPr>
          </a:p>
        </p:txBody>
      </p:sp>
    </p:spTree>
    <p:extLst>
      <p:ext uri="{BB962C8B-B14F-4D97-AF65-F5344CB8AC3E}">
        <p14:creationId xmlns:p14="http://schemas.microsoft.com/office/powerpoint/2010/main" val="29559220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14500"/>
            <a:ext cx="3931920" cy="41148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714500"/>
            <a:ext cx="3931920" cy="41148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a:solidFill>
                <a:srgbClr val="D6D2C4">
                  <a:lumMod val="75000"/>
                </a:srgbClr>
              </a:solidFill>
            </a:endParaRPr>
          </a:p>
        </p:txBody>
      </p:sp>
      <p:cxnSp>
        <p:nvCxnSpPr>
          <p:cNvPr id="6" name="Straight Connector 5"/>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solidFill>
                <a:srgbClr val="E87722"/>
              </a:solidFill>
            </a:endParaRPr>
          </a:p>
        </p:txBody>
      </p:sp>
    </p:spTree>
    <p:extLst>
      <p:ext uri="{BB962C8B-B14F-4D97-AF65-F5344CB8AC3E}">
        <p14:creationId xmlns:p14="http://schemas.microsoft.com/office/powerpoint/2010/main" val="3132549156"/>
      </p:ext>
    </p:extLst>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0287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51760"/>
            <a:ext cx="3931920" cy="3520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5488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651760"/>
            <a:ext cx="3931920" cy="3520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8F48B0CA-4B01-40C4-BAC1-6D0A686B524F}" type="slidenum">
              <a:rPr lang="en-US" smtClean="0">
                <a:solidFill>
                  <a:srgbClr val="D6D2C4">
                    <a:lumMod val="75000"/>
                  </a:srgbClr>
                </a:solidFill>
              </a:rPr>
              <a:pPr/>
              <a:t>‹#›</a:t>
            </a:fld>
            <a:endParaRPr lang="en-US">
              <a:solidFill>
                <a:srgbClr val="D6D2C4">
                  <a:lumMod val="75000"/>
                </a:srgbClr>
              </a:solidFill>
            </a:endParaRPr>
          </a:p>
        </p:txBody>
      </p:sp>
    </p:spTree>
    <p:extLst>
      <p:ext uri="{BB962C8B-B14F-4D97-AF65-F5344CB8AC3E}">
        <p14:creationId xmlns:p14="http://schemas.microsoft.com/office/powerpoint/2010/main" val="13155689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463040"/>
            <a:ext cx="9144000" cy="539496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198" y="228600"/>
            <a:ext cx="6629400" cy="1033272"/>
          </a:xfrm>
          <a:prstGeom prst="rect">
            <a:avLst/>
          </a:prstGeom>
        </p:spPr>
        <p:txBody>
          <a:bodyPr vert="horz" lIns="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06007"/>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269480" y="411482"/>
            <a:ext cx="685800" cy="685800"/>
          </a:xfrm>
          <a:prstGeom prst="rect">
            <a:avLst/>
          </a:prstGeom>
        </p:spPr>
        <p:txBody>
          <a:bodyPr vert="horz" lIns="91440" tIns="45720" rIns="91440" bIns="45720" rtlCol="0" anchor="ctr"/>
          <a:lstStyle>
            <a:lvl1pPr algn="r">
              <a:defRPr sz="1600" b="1">
                <a:solidFill>
                  <a:schemeClr val="bg2">
                    <a:lumMod val="75000"/>
                  </a:schemeClr>
                </a:solidFill>
                <a:latin typeface="+mj-lt"/>
              </a:defRPr>
            </a:lvl1p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10" name="Straight Connector 9"/>
          <p:cNvCxnSpPr/>
          <p:nvPr userDrawn="1"/>
        </p:nvCxnSpPr>
        <p:spPr>
          <a:xfrm flipH="1" flipV="1">
            <a:off x="8092440" y="411483"/>
            <a:ext cx="0" cy="68580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337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400" b="1" kern="1200">
          <a:solidFill>
            <a:schemeClr val="accent1"/>
          </a:solidFill>
          <a:latin typeface="+mj-lt"/>
          <a:ea typeface="+mj-ea"/>
          <a:cs typeface="+mj-cs"/>
        </a:defRPr>
      </a:lvl1pPr>
    </p:titleStyle>
    <p:bodyStyle>
      <a:lvl1pPr marL="465138" indent="-465138" algn="l" defTabSz="914400" rtl="0" eaLnBrk="1" latinLnBrk="0" hangingPunct="1">
        <a:lnSpc>
          <a:spcPct val="100000"/>
        </a:lnSpc>
        <a:spcBef>
          <a:spcPts val="1200"/>
        </a:spcBef>
        <a:buClr>
          <a:srgbClr val="417DBF"/>
        </a:buClr>
        <a:buSzPct val="85000"/>
        <a:buFont typeface="Wingdings" panose="05000000000000000000" pitchFamily="2" charset="2"/>
        <a:buChar char="l"/>
        <a:defRPr sz="2800" kern="1200">
          <a:solidFill>
            <a:schemeClr val="tx1"/>
          </a:solidFill>
          <a:latin typeface="+mn-lt"/>
          <a:ea typeface="+mn-ea"/>
          <a:cs typeface="+mn-cs"/>
        </a:defRPr>
      </a:lvl1pPr>
      <a:lvl2pPr marL="914400" indent="-231775" algn="l" defTabSz="914400" rtl="0" eaLnBrk="1" latinLnBrk="0" hangingPunct="1">
        <a:lnSpc>
          <a:spcPct val="100000"/>
        </a:lnSpc>
        <a:spcBef>
          <a:spcPts val="600"/>
        </a:spcBef>
        <a:buClr>
          <a:srgbClr val="417DBF"/>
        </a:buClr>
        <a:buSzPct val="100000"/>
        <a:buFont typeface="Arial" panose="020B0604020202020204" pitchFamily="34" charset="0"/>
        <a:buChar char="•"/>
        <a:defRPr sz="2400" kern="1200">
          <a:solidFill>
            <a:schemeClr val="tx1"/>
          </a:solidFill>
          <a:latin typeface="+mn-lt"/>
          <a:ea typeface="+mn-ea"/>
          <a:cs typeface="+mn-cs"/>
        </a:defRPr>
      </a:lvl2pPr>
      <a:lvl3pPr marL="1379538" indent="-233363" algn="l" defTabSz="914400" rtl="0" eaLnBrk="1" latinLnBrk="0" hangingPunct="1">
        <a:lnSpc>
          <a:spcPct val="100000"/>
        </a:lnSpc>
        <a:spcBef>
          <a:spcPts val="600"/>
        </a:spcBef>
        <a:buClr>
          <a:srgbClr val="417DBF"/>
        </a:buClr>
        <a:buSzPct val="100000"/>
        <a:buFont typeface="Arial" panose="020B0604020202020204" pitchFamily="34" charset="0"/>
        <a:buChar char="•"/>
        <a:defRPr sz="2400" kern="1200">
          <a:solidFill>
            <a:schemeClr val="tx1"/>
          </a:solidFill>
          <a:latin typeface="+mn-lt"/>
          <a:ea typeface="+mn-ea"/>
          <a:cs typeface="+mn-cs"/>
        </a:defRPr>
      </a:lvl3pPr>
      <a:lvl4pPr marL="1828800" indent="-231775" algn="l" defTabSz="914400" rtl="0" eaLnBrk="1" latinLnBrk="0" hangingPunct="1">
        <a:lnSpc>
          <a:spcPct val="100000"/>
        </a:lnSpc>
        <a:spcBef>
          <a:spcPts val="600"/>
        </a:spcBef>
        <a:buClr>
          <a:srgbClr val="417DBF"/>
        </a:buClr>
        <a:buSzPct val="100000"/>
        <a:buFont typeface="Arial" panose="020B0604020202020204" pitchFamily="34" charset="0"/>
        <a:buChar char="•"/>
        <a:defRPr sz="2400" kern="1200">
          <a:solidFill>
            <a:schemeClr val="tx1"/>
          </a:solidFill>
          <a:latin typeface="+mn-lt"/>
          <a:ea typeface="+mn-ea"/>
          <a:cs typeface="+mn-cs"/>
        </a:defRPr>
      </a:lvl4pPr>
      <a:lvl5pPr marL="2293938" indent="-233363" algn="l" defTabSz="914400" rtl="0" eaLnBrk="1" latinLnBrk="0" hangingPunct="1">
        <a:lnSpc>
          <a:spcPct val="100000"/>
        </a:lnSpc>
        <a:spcBef>
          <a:spcPts val="600"/>
        </a:spcBef>
        <a:buClr>
          <a:srgbClr val="417DBF"/>
        </a:buClr>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44">
          <p15:clr>
            <a:srgbClr val="F26B43"/>
          </p15:clr>
        </p15:guide>
        <p15:guide id="4294967295" orient="horz" pos="1440">
          <p15:clr>
            <a:srgbClr val="F26B43"/>
          </p15:clr>
        </p15:guide>
        <p15:guide id="4294967295" orient="horz" pos="2880">
          <p15:clr>
            <a:srgbClr val="F26B43"/>
          </p15:clr>
        </p15:guide>
        <p15:guide id="4294967295" orient="horz" pos="4176">
          <p15:clr>
            <a:srgbClr val="F26B43"/>
          </p15:clr>
        </p15:guide>
        <p15:guide id="4294967295" orient="horz" pos="1080">
          <p15:clr>
            <a:srgbClr val="F26B43"/>
          </p15:clr>
        </p15:guide>
        <p15:guide id="4294967295" orient="horz" pos="792">
          <p15:clr>
            <a:srgbClr val="F26B43"/>
          </p15:clr>
        </p15:guide>
        <p15:guide id="4294967295" pos="5112">
          <p15:clr>
            <a:srgbClr val="F26B43"/>
          </p15:clr>
        </p15:guide>
        <p15:guide id="4294967295" orient="horz" pos="3744">
          <p15:clr>
            <a:srgbClr val="F26B43"/>
          </p15:clr>
        </p15:guide>
        <p15:guide id="4294967295" pos="5616">
          <p15:clr>
            <a:srgbClr val="F26B43"/>
          </p15:clr>
        </p15:guide>
        <p15:guide id="4294967295" pos="288">
          <p15:clr>
            <a:srgbClr val="F26B43"/>
          </p15:clr>
        </p15:guide>
        <p15:guide id="4294967295" pos="5472">
          <p15:clr>
            <a:srgbClr val="F26B43"/>
          </p15:clr>
        </p15:guide>
        <p15:guide id="4294967295" orient="horz" pos="4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463040"/>
            <a:ext cx="9144000" cy="5394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198" y="228600"/>
            <a:ext cx="6629400" cy="1033272"/>
          </a:xfrm>
          <a:prstGeom prst="rect">
            <a:avLst/>
          </a:prstGeom>
        </p:spPr>
        <p:txBody>
          <a:bodyPr vert="horz" lIns="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06007"/>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269480" y="411482"/>
            <a:ext cx="685800" cy="685800"/>
          </a:xfrm>
          <a:prstGeom prst="rect">
            <a:avLst/>
          </a:prstGeom>
        </p:spPr>
        <p:txBody>
          <a:bodyPr vert="horz" lIns="91440" tIns="45720" rIns="91440" bIns="45720" rtlCol="0" anchor="ctr"/>
          <a:lstStyle>
            <a:lvl1pPr algn="r">
              <a:defRPr sz="1600" b="1">
                <a:solidFill>
                  <a:schemeClr val="bg2">
                    <a:lumMod val="75000"/>
                  </a:schemeClr>
                </a:solidFill>
                <a:latin typeface="+mj-lt"/>
              </a:defRPr>
            </a:lvl1pPr>
          </a:lstStyle>
          <a:p>
            <a:fld id="{8F48B0CA-4B01-40C4-BAC1-6D0A686B524F}" type="slidenum">
              <a:rPr lang="en-US" smtClean="0">
                <a:solidFill>
                  <a:srgbClr val="D6D2C4">
                    <a:lumMod val="75000"/>
                  </a:srgbClr>
                </a:solidFill>
              </a:rPr>
              <a:pPr/>
              <a:t>‹#›</a:t>
            </a:fld>
            <a:endParaRPr lang="en-US" dirty="0">
              <a:solidFill>
                <a:srgbClr val="D6D2C4">
                  <a:lumMod val="75000"/>
                </a:srgbClr>
              </a:solidFill>
            </a:endParaRPr>
          </a:p>
        </p:txBody>
      </p:sp>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10" name="Straight Connector 9"/>
          <p:cNvCxnSpPr/>
          <p:nvPr userDrawn="1"/>
        </p:nvCxnSpPr>
        <p:spPr>
          <a:xfrm flipH="1" flipV="1">
            <a:off x="8092440" y="411483"/>
            <a:ext cx="0" cy="68580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000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400" b="1" kern="1200">
          <a:solidFill>
            <a:schemeClr val="accent1"/>
          </a:solidFill>
          <a:latin typeface="+mj-lt"/>
          <a:ea typeface="+mj-ea"/>
          <a:cs typeface="+mj-cs"/>
        </a:defRPr>
      </a:lvl1pPr>
    </p:titleStyle>
    <p:bodyStyle>
      <a:lvl1pPr marL="465138" indent="-465138" algn="l" defTabSz="914400" rtl="0" eaLnBrk="1" latinLnBrk="0" hangingPunct="1">
        <a:lnSpc>
          <a:spcPct val="100000"/>
        </a:lnSpc>
        <a:spcBef>
          <a:spcPts val="1200"/>
        </a:spcBef>
        <a:buClr>
          <a:srgbClr val="ED9451"/>
        </a:buClr>
        <a:buSzPct val="85000"/>
        <a:buFont typeface="Wingdings" panose="05000000000000000000" pitchFamily="2" charset="2"/>
        <a:buChar char="l"/>
        <a:defRPr sz="2800" kern="1200">
          <a:solidFill>
            <a:schemeClr val="bg1"/>
          </a:solidFill>
          <a:latin typeface="+mn-lt"/>
          <a:ea typeface="+mn-ea"/>
          <a:cs typeface="+mn-cs"/>
        </a:defRPr>
      </a:lvl1pPr>
      <a:lvl2pPr marL="914400" indent="-231775"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2pPr>
      <a:lvl3pPr marL="1379538" indent="-233363"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3pPr>
      <a:lvl4pPr marL="1828800" indent="-231775"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4pPr>
      <a:lvl5pPr marL="2293938" indent="-233363"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44">
          <p15:clr>
            <a:srgbClr val="F26B43"/>
          </p15:clr>
        </p15:guide>
        <p15:guide id="4294967295" orient="horz" pos="1440">
          <p15:clr>
            <a:srgbClr val="F26B43"/>
          </p15:clr>
        </p15:guide>
        <p15:guide id="4294967295" orient="horz" pos="2880">
          <p15:clr>
            <a:srgbClr val="F26B43"/>
          </p15:clr>
        </p15:guide>
        <p15:guide id="4294967295" orient="horz" pos="4176">
          <p15:clr>
            <a:srgbClr val="F26B43"/>
          </p15:clr>
        </p15:guide>
        <p15:guide id="4294967295" orient="horz" pos="1080">
          <p15:clr>
            <a:srgbClr val="F26B43"/>
          </p15:clr>
        </p15:guide>
        <p15:guide id="4294967295" orient="horz" pos="792">
          <p15:clr>
            <a:srgbClr val="F26B43"/>
          </p15:clr>
        </p15:guide>
        <p15:guide id="4294967295" pos="3834">
          <p15:clr>
            <a:srgbClr val="F26B43"/>
          </p15:clr>
        </p15:guide>
        <p15:guide id="4294967295" orient="horz" pos="3744">
          <p15:clr>
            <a:srgbClr val="F26B43"/>
          </p15:clr>
        </p15:guide>
        <p15:guide id="4294967295" pos="4212">
          <p15:clr>
            <a:srgbClr val="F26B43"/>
          </p15:clr>
        </p15:guide>
        <p15:guide id="4294967295" pos="216">
          <p15:clr>
            <a:srgbClr val="F26B43"/>
          </p15:clr>
        </p15:guide>
        <p15:guide id="4294967295" pos="4104">
          <p15:clr>
            <a:srgbClr val="F26B43"/>
          </p15:clr>
        </p15:guide>
        <p15:guide id="4294967295" orient="horz" pos="4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100mlive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100mlives.org/approach-priorities/"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vimeo.com/83703623" TargetMode="External"/><Relationship Id="rId7" Type="http://schemas.openxmlformats.org/officeDocument/2006/relationships/image" Target="../media/image41.jpeg"/><Relationship Id="rId2" Type="http://schemas.openxmlformats.org/officeDocument/2006/relationships/image" Target="../media/image37.gif"/><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472743"/>
            <a:ext cx="5715000" cy="1751527"/>
          </a:xfrm>
        </p:spPr>
        <p:txBody>
          <a:bodyPr/>
          <a:lstStyle/>
          <a:p>
            <a:r>
              <a:rPr lang="en-US" sz="4000" dirty="0" smtClean="0"/>
              <a:t>Creating </a:t>
            </a:r>
            <a:r>
              <a:rPr lang="en-US" sz="4000" dirty="0" smtClean="0"/>
              <a:t>abundance together</a:t>
            </a:r>
            <a:endParaRPr lang="en-US" sz="4000" dirty="0"/>
          </a:p>
        </p:txBody>
      </p:sp>
      <p:sp>
        <p:nvSpPr>
          <p:cNvPr id="2" name="Subtitle 1"/>
          <p:cNvSpPr>
            <a:spLocks noGrp="1"/>
          </p:cNvSpPr>
          <p:nvPr>
            <p:ph type="subTitle" idx="1"/>
          </p:nvPr>
        </p:nvSpPr>
        <p:spPr>
          <a:xfrm>
            <a:off x="457200" y="4544204"/>
            <a:ext cx="5715000" cy="731520"/>
          </a:xfrm>
        </p:spPr>
        <p:txBody>
          <a:bodyPr/>
          <a:lstStyle/>
          <a:p>
            <a:r>
              <a:rPr lang="en-US" dirty="0"/>
              <a:t>Soma Stout, MD MS   Executive </a:t>
            </a:r>
            <a:r>
              <a:rPr lang="en-US" dirty="0" smtClean="0"/>
              <a:t>Lead, 100 Million Healthier Lives</a:t>
            </a:r>
          </a:p>
          <a:p>
            <a:r>
              <a:rPr lang="en-US" dirty="0" smtClean="0"/>
              <a:t>Institute </a:t>
            </a:r>
            <a:r>
              <a:rPr lang="en-US" dirty="0"/>
              <a:t>for Healthcare </a:t>
            </a:r>
            <a:r>
              <a:rPr lang="en-US" dirty="0" smtClean="0"/>
              <a:t>Improvement</a:t>
            </a:r>
            <a:endParaRPr lang="en-US" dirty="0"/>
          </a:p>
        </p:txBody>
      </p:sp>
      <p:sp>
        <p:nvSpPr>
          <p:cNvPr id="5" name="Text Placeholder 4"/>
          <p:cNvSpPr>
            <a:spLocks noGrp="1"/>
          </p:cNvSpPr>
          <p:nvPr>
            <p:ph type="body" sz="quarter" idx="10"/>
          </p:nvPr>
        </p:nvSpPr>
        <p:spPr/>
        <p:txBody>
          <a:bodyPr/>
          <a:lstStyle/>
          <a:p>
            <a:r>
              <a:rPr lang="en-US" dirty="0" smtClean="0"/>
              <a:t>Stakeholder Health Webinar</a:t>
            </a:r>
            <a:endParaRPr lang="en-US" dirty="0"/>
          </a:p>
        </p:txBody>
      </p:sp>
    </p:spTree>
    <p:extLst>
      <p:ext uri="{BB962C8B-B14F-4D97-AF65-F5344CB8AC3E}">
        <p14:creationId xmlns:p14="http://schemas.microsoft.com/office/powerpoint/2010/main" val="308558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48B0CA-4B01-40C4-BAC1-6D0A686B524F}" type="slidenum">
              <a:rPr lang="en-US" smtClean="0">
                <a:solidFill>
                  <a:srgbClr val="D6D2C4">
                    <a:lumMod val="75000"/>
                  </a:srgbClr>
                </a:solidFill>
              </a:rPr>
              <a:pPr/>
              <a:t>10</a:t>
            </a:fld>
            <a:endParaRPr lang="en-US" dirty="0">
              <a:solidFill>
                <a:srgbClr val="D6D2C4">
                  <a:lumMod val="75000"/>
                </a:srgbClr>
              </a:solidFill>
            </a:endParaRPr>
          </a:p>
        </p:txBody>
      </p:sp>
      <p:pic>
        <p:nvPicPr>
          <p:cNvPr id="8" name="Picture 3" descr="mas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64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455519" y="377570"/>
            <a:ext cx="6562725" cy="89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9pPr>
          </a:lstStyle>
          <a:p>
            <a:pPr eaLnBrk="1" hangingPunct="1">
              <a:lnSpc>
                <a:spcPct val="90000"/>
              </a:lnSpc>
              <a:spcBef>
                <a:spcPct val="0"/>
              </a:spcBef>
            </a:pPr>
            <a:r>
              <a:rPr lang="en-US" altLang="en-US" sz="3000" b="1" dirty="0">
                <a:solidFill>
                  <a:srgbClr val="E87722"/>
                </a:solidFill>
                <a:latin typeface="Trebuchet MS"/>
              </a:rPr>
              <a:t>36% Reduction in Hospitalization Rate for Patients with Diabetes</a:t>
            </a:r>
          </a:p>
        </p:txBody>
      </p:sp>
      <p:grpSp>
        <p:nvGrpSpPr>
          <p:cNvPr id="39939" name="Group 2"/>
          <p:cNvGrpSpPr>
            <a:grpSpLocks/>
          </p:cNvGrpSpPr>
          <p:nvPr/>
        </p:nvGrpSpPr>
        <p:grpSpPr bwMode="auto">
          <a:xfrm>
            <a:off x="818660" y="1624348"/>
            <a:ext cx="7348817" cy="4457700"/>
            <a:chOff x="288" y="1104"/>
            <a:chExt cx="5226" cy="2844"/>
          </a:xfrm>
        </p:grpSpPr>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104"/>
              <a:ext cx="5226" cy="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1" name="Text Box 4"/>
            <p:cNvSpPr txBox="1">
              <a:spLocks noChangeArrowheads="1"/>
            </p:cNvSpPr>
            <p:nvPr/>
          </p:nvSpPr>
          <p:spPr bwMode="auto">
            <a:xfrm>
              <a:off x="288" y="1104"/>
              <a:ext cx="5226" cy="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1350" dirty="0">
                <a:solidFill>
                  <a:srgbClr val="3F3F3F"/>
                </a:solidFill>
              </a:endParaRPr>
            </a:p>
          </p:txBody>
        </p:sp>
      </p:grpSp>
      <p:sp>
        <p:nvSpPr>
          <p:cNvPr id="2" name="TextBox 1"/>
          <p:cNvSpPr txBox="1"/>
          <p:nvPr/>
        </p:nvSpPr>
        <p:spPr>
          <a:xfrm>
            <a:off x="3090929" y="6252382"/>
            <a:ext cx="2403222" cy="369332"/>
          </a:xfrm>
          <a:prstGeom prst="rect">
            <a:avLst/>
          </a:prstGeom>
          <a:noFill/>
        </p:spPr>
        <p:txBody>
          <a:bodyPr wrap="none" rtlCol="0">
            <a:spAutoFit/>
          </a:bodyPr>
          <a:lstStyle/>
          <a:p>
            <a:r>
              <a:rPr lang="en-US" dirty="0">
                <a:solidFill>
                  <a:srgbClr val="3F3F3F"/>
                </a:solidFill>
              </a:rPr>
              <a:t>The 5000:1 challenge</a:t>
            </a:r>
          </a:p>
        </p:txBody>
      </p:sp>
    </p:spTree>
    <p:extLst>
      <p:ext uri="{BB962C8B-B14F-4D97-AF65-F5344CB8AC3E}">
        <p14:creationId xmlns:p14="http://schemas.microsoft.com/office/powerpoint/2010/main" val="29662989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7" y="228600"/>
            <a:ext cx="7051185" cy="1033272"/>
          </a:xfrm>
        </p:spPr>
        <p:txBody>
          <a:bodyPr/>
          <a:lstStyle/>
          <a:p>
            <a:r>
              <a:rPr lang="en-US" dirty="0" smtClean="0"/>
              <a:t>Cost of inequity and its impact on chronic disease is unsustainable</a:t>
            </a:r>
            <a:endParaRPr lang="en-US" dirty="0"/>
          </a:p>
        </p:txBody>
      </p:sp>
      <p:sp>
        <p:nvSpPr>
          <p:cNvPr id="2" name="Slide Number Placeholder 1"/>
          <p:cNvSpPr>
            <a:spLocks noGrp="1"/>
          </p:cNvSpPr>
          <p:nvPr>
            <p:ph type="sldNum" sz="quarter" idx="12"/>
          </p:nvPr>
        </p:nvSpPr>
        <p:spPr/>
        <p:txBody>
          <a:bodyPr/>
          <a:lstStyle/>
          <a:p>
            <a:fld id="{8F48B0CA-4B01-40C4-BAC1-6D0A686B524F}" type="slidenum">
              <a:rPr lang="en-US" smtClean="0">
                <a:solidFill>
                  <a:srgbClr val="D6D2C4">
                    <a:lumMod val="75000"/>
                  </a:srgbClr>
                </a:solidFill>
              </a:rPr>
              <a:pPr/>
              <a:t>12</a:t>
            </a:fld>
            <a:endParaRPr lang="en-US">
              <a:solidFill>
                <a:srgbClr val="D6D2C4">
                  <a:lumMod val="75000"/>
                </a:srgbClr>
              </a:solidFill>
            </a:endParaRPr>
          </a:p>
        </p:txBody>
      </p:sp>
      <p:pic>
        <p:nvPicPr>
          <p:cNvPr id="9218" name="Picture 2" descr="http://main.diabetes.org/dorg/images/infographics/adv-cost-of-diabet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6" y="1477107"/>
            <a:ext cx="7543800" cy="529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863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need for a life course view</a:t>
            </a:r>
            <a:endParaRPr lang="en-US" b="1" dirty="0"/>
          </a:p>
        </p:txBody>
      </p:sp>
      <p:sp>
        <p:nvSpPr>
          <p:cNvPr id="7" name="Content Placeholder 6"/>
          <p:cNvSpPr>
            <a:spLocks noGrp="1"/>
          </p:cNvSpPr>
          <p:nvPr>
            <p:ph sz="half" idx="2"/>
          </p:nvPr>
        </p:nvSpPr>
        <p:spPr>
          <a:xfrm>
            <a:off x="457200" y="1756906"/>
            <a:ext cx="4126523" cy="3984988"/>
          </a:xfrm>
        </p:spPr>
        <p:txBody>
          <a:bodyPr>
            <a:noAutofit/>
          </a:bodyPr>
          <a:lstStyle/>
          <a:p>
            <a:r>
              <a:rPr lang="en-US" sz="3200" dirty="0" smtClean="0"/>
              <a:t>Exposure </a:t>
            </a:r>
            <a:r>
              <a:rPr lang="en-US" sz="3200" dirty="0"/>
              <a:t>to toxic stress in early childhood may lead to as much as a 40x increase in rate of chronic disease by the time you’re </a:t>
            </a:r>
            <a:r>
              <a:rPr lang="en-US" sz="3200" dirty="0" smtClean="0"/>
              <a:t>50.</a:t>
            </a:r>
            <a:endParaRPr lang="en-US" sz="3200" dirty="0"/>
          </a:p>
          <a:p>
            <a:pPr marL="342900" indent="-342900">
              <a:buNone/>
            </a:pPr>
            <a:endParaRPr lang="en-US" sz="2000" dirty="0"/>
          </a:p>
          <a:p>
            <a:pPr marL="342900" indent="-342900">
              <a:buNone/>
            </a:pPr>
            <a:endParaRPr lang="en-US" sz="2000" dirty="0"/>
          </a:p>
          <a:p>
            <a:pPr marL="342900" indent="-342900">
              <a:buNone/>
            </a:pPr>
            <a:r>
              <a:rPr lang="en-US" sz="2000" dirty="0"/>
              <a:t>	</a:t>
            </a:r>
          </a:p>
          <a:p>
            <a:pPr marL="342900" indent="-342900">
              <a:buNone/>
            </a:pPr>
            <a:endParaRPr lang="en-US" sz="2000" dirty="0"/>
          </a:p>
          <a:p>
            <a:pPr marL="342900" indent="-342900">
              <a:buNone/>
            </a:pPr>
            <a:r>
              <a:rPr lang="en-US" sz="2000"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74" y="2025846"/>
            <a:ext cx="4001134" cy="2989907"/>
          </a:xfrm>
          <a:prstGeom prst="rect">
            <a:avLst/>
          </a:prstGeom>
        </p:spPr>
      </p:pic>
    </p:spTree>
    <p:extLst>
      <p:ext uri="{BB962C8B-B14F-4D97-AF65-F5344CB8AC3E}">
        <p14:creationId xmlns:p14="http://schemas.microsoft.com/office/powerpoint/2010/main" val="199689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and Social Inequity are </a:t>
            </a:r>
            <a:r>
              <a:rPr lang="en-US" dirty="0" smtClean="0"/>
              <a:t>Interconnected</a:t>
            </a:r>
            <a:endParaRPr lang="en-US" dirty="0"/>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14</a:t>
            </a:fld>
            <a:endParaRPr lang="en-US" dirty="0">
              <a:solidFill>
                <a:srgbClr val="D6D2C4">
                  <a:lumMod val="75000"/>
                </a:srgbClr>
              </a:solidFill>
            </a:endParaRPr>
          </a:p>
        </p:txBody>
      </p:sp>
      <p:pic>
        <p:nvPicPr>
          <p:cNvPr id="2050" name="Picture 2" descr="http://www.frbsf.org/community-development/files/los_angeles_heat_maps.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907" y="1517248"/>
            <a:ext cx="9055093" cy="46851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4457" y="6142096"/>
            <a:ext cx="7083991" cy="646331"/>
          </a:xfrm>
          <a:prstGeom prst="rect">
            <a:avLst/>
          </a:prstGeom>
          <a:noFill/>
        </p:spPr>
        <p:txBody>
          <a:bodyPr wrap="none" rtlCol="0">
            <a:spAutoFit/>
          </a:bodyPr>
          <a:lstStyle/>
          <a:p>
            <a:r>
              <a:rPr lang="en-US" dirty="0">
                <a:solidFill>
                  <a:srgbClr val="3F3F3F"/>
                </a:solidFill>
              </a:rPr>
              <a:t>2 newborns will have a 25 year gap in life expectancy 2 miles apart </a:t>
            </a:r>
          </a:p>
          <a:p>
            <a:r>
              <a:rPr lang="en-US" dirty="0">
                <a:solidFill>
                  <a:srgbClr val="3F3F3F"/>
                </a:solidFill>
              </a:rPr>
              <a:t>based on where they grow up</a:t>
            </a:r>
          </a:p>
        </p:txBody>
      </p:sp>
    </p:spTree>
    <p:extLst>
      <p:ext uri="{BB962C8B-B14F-4D97-AF65-F5344CB8AC3E}">
        <p14:creationId xmlns:p14="http://schemas.microsoft.com/office/powerpoint/2010/main" val="2109148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242" y="263892"/>
            <a:ext cx="7886700" cy="994172"/>
          </a:xfrm>
        </p:spPr>
        <p:txBody>
          <a:bodyPr/>
          <a:lstStyle/>
          <a:p>
            <a:r>
              <a:rPr lang="en-US" dirty="0" smtClean="0"/>
              <a:t>Equity as a System Property</a:t>
            </a:r>
            <a:endParaRPr lang="en-US" dirty="0"/>
          </a:p>
        </p:txBody>
      </p:sp>
      <p:sp>
        <p:nvSpPr>
          <p:cNvPr id="14" name="Content Placeholder 13"/>
          <p:cNvSpPr>
            <a:spLocks noGrp="1"/>
          </p:cNvSpPr>
          <p:nvPr>
            <p:ph sz="half" idx="2"/>
          </p:nvPr>
        </p:nvSpPr>
        <p:spPr>
          <a:xfrm>
            <a:off x="383242" y="1748117"/>
            <a:ext cx="3628112" cy="4290375"/>
          </a:xfrm>
        </p:spPr>
        <p:txBody>
          <a:bodyPr>
            <a:normAutofit/>
          </a:bodyPr>
          <a:lstStyle/>
          <a:p>
            <a:r>
              <a:rPr lang="en-US" sz="2100" dirty="0" smtClean="0"/>
              <a:t>2 miles</a:t>
            </a:r>
          </a:p>
          <a:p>
            <a:r>
              <a:rPr lang="en-US" sz="2100" dirty="0" smtClean="0"/>
              <a:t>25 year gap in life expectancy</a:t>
            </a:r>
            <a:endParaRPr lang="en-US" sz="21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3359" y="1580794"/>
            <a:ext cx="5208510" cy="5208510"/>
          </a:xfrm>
          <a:prstGeom prst="rect">
            <a:avLst/>
          </a:prstGeom>
        </p:spPr>
      </p:pic>
    </p:spTree>
    <p:extLst>
      <p:ext uri="{BB962C8B-B14F-4D97-AF65-F5344CB8AC3E}">
        <p14:creationId xmlns:p14="http://schemas.microsoft.com/office/powerpoint/2010/main" val="402244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28600"/>
            <a:ext cx="7295884" cy="1033272"/>
          </a:xfrm>
        </p:spPr>
        <p:txBody>
          <a:bodyPr/>
          <a:lstStyle/>
          <a:p>
            <a:r>
              <a:rPr lang="en-US" sz="2800" dirty="0" smtClean="0"/>
              <a:t>Chronic inequities that are place-based are not accidental – there is a system in place that propagates them</a:t>
            </a:r>
            <a:endParaRPr lang="en-US" sz="2800" dirty="0"/>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16</a:t>
            </a:fld>
            <a:endParaRPr lang="en-US" dirty="0">
              <a:solidFill>
                <a:srgbClr val="D6D2C4">
                  <a:lumMod val="75000"/>
                </a:srgbClr>
              </a:solidFill>
            </a:endParaRPr>
          </a:p>
        </p:txBody>
      </p:sp>
      <p:pic>
        <p:nvPicPr>
          <p:cNvPr id="5" name="Picture 4"/>
          <p:cNvPicPr>
            <a:picLocks noChangeAspect="1"/>
          </p:cNvPicPr>
          <p:nvPr/>
        </p:nvPicPr>
        <p:blipFill>
          <a:blip r:embed="rId2"/>
          <a:stretch>
            <a:fillRect/>
          </a:stretch>
        </p:blipFill>
        <p:spPr>
          <a:xfrm>
            <a:off x="133197" y="2258973"/>
            <a:ext cx="8877606" cy="3466068"/>
          </a:xfrm>
          <a:prstGeom prst="rect">
            <a:avLst/>
          </a:prstGeom>
        </p:spPr>
      </p:pic>
      <p:sp>
        <p:nvSpPr>
          <p:cNvPr id="3" name="TextBox 2"/>
          <p:cNvSpPr txBox="1"/>
          <p:nvPr/>
        </p:nvSpPr>
        <p:spPr>
          <a:xfrm>
            <a:off x="2400980" y="6198264"/>
            <a:ext cx="6609823" cy="369332"/>
          </a:xfrm>
          <a:prstGeom prst="rect">
            <a:avLst/>
          </a:prstGeom>
          <a:noFill/>
        </p:spPr>
        <p:txBody>
          <a:bodyPr wrap="none" rtlCol="0">
            <a:spAutoFit/>
          </a:bodyPr>
          <a:lstStyle/>
          <a:p>
            <a:r>
              <a:rPr lang="en-US" dirty="0">
                <a:solidFill>
                  <a:srgbClr val="3F3F3F"/>
                </a:solidFill>
              </a:rPr>
              <a:t>“What Happened to You?”  Report from the Prevention Institute</a:t>
            </a:r>
          </a:p>
        </p:txBody>
      </p:sp>
      <p:sp>
        <p:nvSpPr>
          <p:cNvPr id="6" name="TextBox 5"/>
          <p:cNvSpPr txBox="1"/>
          <p:nvPr/>
        </p:nvSpPr>
        <p:spPr>
          <a:xfrm>
            <a:off x="1686146" y="1636827"/>
            <a:ext cx="5771708" cy="369332"/>
          </a:xfrm>
          <a:prstGeom prst="rect">
            <a:avLst/>
          </a:prstGeom>
          <a:noFill/>
        </p:spPr>
        <p:txBody>
          <a:bodyPr wrap="none" rtlCol="0">
            <a:spAutoFit/>
          </a:bodyPr>
          <a:lstStyle/>
          <a:p>
            <a:r>
              <a:rPr lang="en-US" dirty="0">
                <a:solidFill>
                  <a:srgbClr val="3F3F3F"/>
                </a:solidFill>
              </a:rPr>
              <a:t>Chronic contributors: Racism, Poverty, Gender, Stigma</a:t>
            </a:r>
          </a:p>
        </p:txBody>
      </p:sp>
    </p:spTree>
    <p:extLst>
      <p:ext uri="{BB962C8B-B14F-4D97-AF65-F5344CB8AC3E}">
        <p14:creationId xmlns:p14="http://schemas.microsoft.com/office/powerpoint/2010/main" val="367481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key shifts we need to make</a:t>
            </a:r>
            <a:endParaRPr lang="en-US" dirty="0"/>
          </a:p>
        </p:txBody>
      </p:sp>
      <p:sp>
        <p:nvSpPr>
          <p:cNvPr id="3" name="Content Placeholder 2"/>
          <p:cNvSpPr>
            <a:spLocks noGrp="1"/>
          </p:cNvSpPr>
          <p:nvPr>
            <p:ph idx="1"/>
          </p:nvPr>
        </p:nvSpPr>
        <p:spPr>
          <a:xfrm>
            <a:off x="457198" y="1721538"/>
            <a:ext cx="8229600" cy="4572000"/>
          </a:xfrm>
        </p:spPr>
        <p:txBody>
          <a:bodyPr/>
          <a:lstStyle/>
          <a:p>
            <a:r>
              <a:rPr lang="en-US" sz="2400" dirty="0" smtClean="0"/>
              <a:t>From a “health care system” to a “health and wellbeing system”</a:t>
            </a:r>
          </a:p>
          <a:p>
            <a:r>
              <a:rPr lang="en-US" sz="2400" dirty="0" smtClean="0"/>
              <a:t>Take our work on equity from “doing good” to a recognition that we are interconnected and cannot afford the price of poverty and inequity in terms of health outcomes or health care cost</a:t>
            </a:r>
          </a:p>
          <a:p>
            <a:r>
              <a:rPr lang="en-US" sz="2400" dirty="0" smtClean="0"/>
              <a:t>From scarcity to abundance</a:t>
            </a:r>
          </a:p>
          <a:p>
            <a:r>
              <a:rPr lang="en-US" sz="2400" dirty="0" smtClean="0"/>
              <a:t>From pathology to vision – change is possible</a:t>
            </a:r>
          </a:p>
          <a:p>
            <a:r>
              <a:rPr lang="en-US" sz="2400" dirty="0" smtClean="0"/>
              <a:t>From communities of poverty to communities of solution</a:t>
            </a:r>
          </a:p>
          <a:p>
            <a:endParaRPr lang="en-US" sz="2400" dirty="0"/>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17</a:t>
            </a:fld>
            <a:endParaRPr lang="en-US" dirty="0">
              <a:solidFill>
                <a:srgbClr val="D6D2C4">
                  <a:lumMod val="75000"/>
                </a:srgbClr>
              </a:solidFill>
            </a:endParaRPr>
          </a:p>
        </p:txBody>
      </p:sp>
    </p:spTree>
    <p:extLst>
      <p:ext uri="{BB962C8B-B14F-4D97-AF65-F5344CB8AC3E}">
        <p14:creationId xmlns:p14="http://schemas.microsoft.com/office/powerpoint/2010/main" val="2742922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7198" y="1478376"/>
            <a:ext cx="8401050" cy="6124754"/>
          </a:xfrm>
          <a:prstGeom prst="rect">
            <a:avLst/>
          </a:prstGeom>
          <a:noFill/>
        </p:spPr>
        <p:txBody>
          <a:bodyPr wrap="square" rtlCol="0">
            <a:spAutoFit/>
          </a:bodyPr>
          <a:lstStyle/>
          <a:p>
            <a:r>
              <a:rPr lang="en-US" sz="2800" b="1" dirty="0">
                <a:solidFill>
                  <a:srgbClr val="0070C0"/>
                </a:solidFill>
              </a:rPr>
              <a:t>Who:</a:t>
            </a:r>
            <a:r>
              <a:rPr lang="en-US" sz="2800" b="1" dirty="0">
                <a:solidFill>
                  <a:srgbClr val="0070C0"/>
                </a:solidFill>
                <a:latin typeface="Calibri Light" panose="020F0302020204030204"/>
              </a:rPr>
              <a:t> </a:t>
            </a:r>
            <a:r>
              <a:rPr lang="en-US" sz="2800" dirty="0">
                <a:solidFill>
                  <a:prstClr val="black"/>
                </a:solidFill>
                <a:cs typeface="Calibri" panose="020F0502020204030204" pitchFamily="34" charset="0"/>
              </a:rPr>
              <a:t>An unprecedented collaboration of change agents pursuing an unprecedented result: </a:t>
            </a:r>
          </a:p>
          <a:p>
            <a:endParaRPr lang="en-US" sz="2800" b="1" i="1" dirty="0">
              <a:solidFill>
                <a:srgbClr val="5B9BD5">
                  <a:lumMod val="75000"/>
                </a:srgbClr>
              </a:solidFill>
              <a:cs typeface="Calibri" panose="020F0502020204030204" pitchFamily="34" charset="0"/>
            </a:endParaRPr>
          </a:p>
          <a:p>
            <a:r>
              <a:rPr lang="en-US" sz="2800" b="1" i="1" dirty="0">
                <a:solidFill>
                  <a:srgbClr val="5B9BD5">
                    <a:lumMod val="75000"/>
                  </a:srgbClr>
                </a:solidFill>
                <a:cs typeface="Calibri" panose="020F0502020204030204" pitchFamily="34" charset="0"/>
              </a:rPr>
              <a:t>100 million people living healthier lives by 2020</a:t>
            </a:r>
            <a:endParaRPr lang="en-US" sz="2800" b="1" dirty="0">
              <a:solidFill>
                <a:srgbClr val="5B9BD5">
                  <a:lumMod val="75000"/>
                </a:srgbClr>
              </a:solidFill>
              <a:cs typeface="Calibri" panose="020F0502020204030204" pitchFamily="34" charset="0"/>
            </a:endParaRPr>
          </a:p>
          <a:p>
            <a:endParaRPr lang="en-US" sz="2800" b="1" dirty="0">
              <a:solidFill>
                <a:srgbClr val="5B9BD5">
                  <a:lumMod val="75000"/>
                </a:srgbClr>
              </a:solidFill>
              <a:cs typeface="Calibri" panose="020F0502020204030204" pitchFamily="34" charset="0"/>
            </a:endParaRPr>
          </a:p>
          <a:p>
            <a:r>
              <a:rPr lang="en-US" sz="2800" b="1" dirty="0">
                <a:solidFill>
                  <a:srgbClr val="5B9BD5">
                    <a:lumMod val="75000"/>
                  </a:srgbClr>
                </a:solidFill>
                <a:cs typeface="Calibri" panose="020F0502020204030204" pitchFamily="34" charset="0"/>
              </a:rPr>
              <a:t>Vision:</a:t>
            </a:r>
            <a:r>
              <a:rPr lang="en-US" sz="2800" dirty="0">
                <a:solidFill>
                  <a:srgbClr val="5B9BD5">
                    <a:lumMod val="75000"/>
                  </a:srgbClr>
                </a:solidFill>
                <a:cs typeface="Calibri" panose="020F0502020204030204" pitchFamily="34" charset="0"/>
              </a:rPr>
              <a:t> </a:t>
            </a:r>
            <a:r>
              <a:rPr lang="en-US" sz="2800" dirty="0">
                <a:solidFill>
                  <a:prstClr val="black"/>
                </a:solidFill>
                <a:cs typeface="Calibri" panose="020F0502020204030204" pitchFamily="34" charset="0"/>
              </a:rPr>
              <a:t>to fundamentally transform the way we think and act to improve health, wellbeing and equity.</a:t>
            </a:r>
          </a:p>
          <a:p>
            <a:endParaRPr lang="en-US" sz="2800" dirty="0">
              <a:solidFill>
                <a:prstClr val="black"/>
              </a:solidFill>
              <a:cs typeface="Calibri" panose="020F0502020204030204" pitchFamily="34" charset="0"/>
            </a:endParaRPr>
          </a:p>
          <a:p>
            <a:r>
              <a:rPr lang="en-US" sz="2800" b="1" dirty="0">
                <a:solidFill>
                  <a:srgbClr val="0070C0"/>
                </a:solidFill>
                <a:cs typeface="Calibri" panose="020F0502020204030204" pitchFamily="34" charset="0"/>
              </a:rPr>
              <a:t>Equity</a:t>
            </a:r>
            <a:r>
              <a:rPr lang="en-US" sz="2800" dirty="0">
                <a:solidFill>
                  <a:srgbClr val="0070C0"/>
                </a:solidFill>
                <a:cs typeface="Calibri" panose="020F0502020204030204" pitchFamily="34" charset="0"/>
              </a:rPr>
              <a:t> </a:t>
            </a:r>
            <a:r>
              <a:rPr lang="en-US" sz="2800" dirty="0">
                <a:solidFill>
                  <a:prstClr val="black"/>
                </a:solidFill>
                <a:cs typeface="Calibri" panose="020F0502020204030204" pitchFamily="34" charset="0"/>
              </a:rPr>
              <a:t>is the price of admission.</a:t>
            </a:r>
          </a:p>
          <a:p>
            <a:endParaRPr lang="en-US" sz="2800" b="1" dirty="0">
              <a:solidFill>
                <a:srgbClr val="5B9BD5">
                  <a:lumMod val="75000"/>
                </a:srgbClr>
              </a:solidFill>
              <a:cs typeface="Calibri" panose="020F0502020204030204" pitchFamily="34" charset="0"/>
            </a:endParaRPr>
          </a:p>
          <a:p>
            <a:pPr algn="ctr"/>
            <a:r>
              <a:rPr lang="en-US" sz="2800" dirty="0">
                <a:solidFill>
                  <a:srgbClr val="3F3F3F"/>
                </a:solidFill>
                <a:hlinkClick r:id="rId3"/>
              </a:rPr>
              <a:t>www.100mlives.org</a:t>
            </a:r>
            <a:endParaRPr lang="en-US" sz="2800" b="1" dirty="0">
              <a:solidFill>
                <a:prstClr val="black"/>
              </a:solidFill>
              <a:cs typeface="Calibri" panose="020F0502020204030204" pitchFamily="34" charset="0"/>
            </a:endParaRPr>
          </a:p>
          <a:p>
            <a:endParaRPr lang="en-US" sz="2800" b="1" dirty="0">
              <a:solidFill>
                <a:prstClr val="black"/>
              </a:solidFill>
              <a:cs typeface="Calibri" panose="020F0502020204030204" pitchFamily="34" charset="0"/>
            </a:endParaRPr>
          </a:p>
          <a:p>
            <a:endParaRPr lang="en-US" sz="2800" dirty="0">
              <a:solidFill>
                <a:prstClr val="black"/>
              </a:solidFill>
              <a:cs typeface="Calibri" panose="020F0502020204030204" pitchFamily="34" charset="0"/>
            </a:endParaRPr>
          </a:p>
        </p:txBody>
      </p:sp>
      <p:sp>
        <p:nvSpPr>
          <p:cNvPr id="4" name="Title 3"/>
          <p:cNvSpPr>
            <a:spLocks noGrp="1"/>
          </p:cNvSpPr>
          <p:nvPr>
            <p:ph type="title"/>
          </p:nvPr>
        </p:nvSpPr>
        <p:spPr/>
        <p:txBody>
          <a:bodyPr/>
          <a:lstStyle/>
          <a:p>
            <a:r>
              <a:rPr lang="en-US" dirty="0" smtClean="0"/>
              <a:t>100 Million Healthier Lives</a:t>
            </a:r>
            <a:r>
              <a:rPr lang="en-US" sz="2800" dirty="0" smtClean="0"/>
              <a:t> </a:t>
            </a:r>
            <a:endParaRPr lang="en-US" dirty="0"/>
          </a:p>
        </p:txBody>
      </p:sp>
    </p:spTree>
    <p:extLst>
      <p:ext uri="{BB962C8B-B14F-4D97-AF65-F5344CB8AC3E}">
        <p14:creationId xmlns:p14="http://schemas.microsoft.com/office/powerpoint/2010/main" val="798539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Theory of </a:t>
            </a:r>
            <a:r>
              <a:rPr lang="en-US" dirty="0"/>
              <a:t>C</a:t>
            </a:r>
            <a:r>
              <a:rPr lang="en-US" b="1" dirty="0" smtClean="0"/>
              <a:t>hange </a:t>
            </a:r>
            <a:r>
              <a:rPr lang="en-US" b="1" dirty="0"/>
              <a:t>– 100 </a:t>
            </a:r>
            <a:r>
              <a:rPr lang="en-US" b="1" dirty="0" smtClean="0"/>
              <a:t>Million Healthier </a:t>
            </a:r>
            <a:r>
              <a:rPr lang="en-US" b="1" dirty="0"/>
              <a:t>Lives</a:t>
            </a:r>
          </a:p>
        </p:txBody>
      </p:sp>
      <p:graphicFrame>
        <p:nvGraphicFramePr>
          <p:cNvPr id="4" name="Content Placeholder 3"/>
          <p:cNvGraphicFramePr>
            <a:graphicFrameLocks noGrp="1"/>
          </p:cNvGraphicFramePr>
          <p:nvPr>
            <p:ph idx="1"/>
            <p:extLst/>
          </p:nvPr>
        </p:nvGraphicFramePr>
        <p:xfrm>
          <a:off x="393327" y="1885950"/>
          <a:ext cx="8552329"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389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time together</a:t>
            </a:r>
            <a:endParaRPr lang="en-US" dirty="0"/>
          </a:p>
        </p:txBody>
      </p:sp>
      <p:sp>
        <p:nvSpPr>
          <p:cNvPr id="3" name="Content Placeholder 2"/>
          <p:cNvSpPr>
            <a:spLocks noGrp="1"/>
          </p:cNvSpPr>
          <p:nvPr>
            <p:ph idx="1"/>
          </p:nvPr>
        </p:nvSpPr>
        <p:spPr/>
        <p:txBody>
          <a:bodyPr/>
          <a:lstStyle/>
          <a:p>
            <a:r>
              <a:rPr lang="en-US" dirty="0" smtClean="0"/>
              <a:t>Share a little bit about my journey</a:t>
            </a:r>
          </a:p>
          <a:p>
            <a:r>
              <a:rPr lang="en-US" dirty="0" smtClean="0"/>
              <a:t>Why place matters in population health</a:t>
            </a:r>
          </a:p>
          <a:p>
            <a:r>
              <a:rPr lang="en-US" dirty="0" smtClean="0"/>
              <a:t>The 100 Million Healthier Lives challenge</a:t>
            </a:r>
          </a:p>
          <a:p>
            <a:r>
              <a:rPr lang="en-US" dirty="0" smtClean="0"/>
              <a:t>Journey to population health for health care systems</a:t>
            </a:r>
            <a:endParaRPr lang="en-US" dirty="0"/>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2</a:t>
            </a:fld>
            <a:endParaRPr lang="en-US" dirty="0">
              <a:solidFill>
                <a:srgbClr val="D6D2C4">
                  <a:lumMod val="75000"/>
                </a:srgbClr>
              </a:solidFill>
            </a:endParaRPr>
          </a:p>
        </p:txBody>
      </p:sp>
    </p:spTree>
    <p:extLst>
      <p:ext uri="{BB962C8B-B14F-4D97-AF65-F5344CB8AC3E}">
        <p14:creationId xmlns:p14="http://schemas.microsoft.com/office/powerpoint/2010/main" val="4046913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Asking generative questions</a:t>
            </a:r>
            <a:endParaRPr lang="en-US" dirty="0"/>
          </a:p>
        </p:txBody>
      </p:sp>
      <p:sp>
        <p:nvSpPr>
          <p:cNvPr id="6" name="Text Placeholder 5"/>
          <p:cNvSpPr>
            <a:spLocks noGrp="1"/>
          </p:cNvSpPr>
          <p:nvPr>
            <p:ph idx="1"/>
          </p:nvPr>
        </p:nvSpPr>
        <p:spPr>
          <a:xfrm>
            <a:off x="457198" y="1517748"/>
            <a:ext cx="8229600" cy="4572000"/>
          </a:xfrm>
        </p:spPr>
        <p:txBody>
          <a:bodyPr/>
          <a:lstStyle/>
          <a:p>
            <a:pPr marL="0" indent="0">
              <a:buNone/>
            </a:pPr>
            <a:r>
              <a:rPr lang="en-US" sz="2400" dirty="0" smtClean="0">
                <a:solidFill>
                  <a:srgbClr val="0070C0"/>
                </a:solidFill>
              </a:rPr>
              <a:t>Unprecedented collaboration</a:t>
            </a:r>
          </a:p>
          <a:p>
            <a:r>
              <a:rPr lang="en-US" sz="2400" dirty="0" smtClean="0"/>
              <a:t>What could we do together that we couldn’t do alone?</a:t>
            </a:r>
          </a:p>
          <a:p>
            <a:pPr marL="0" indent="0">
              <a:buNone/>
            </a:pPr>
            <a:r>
              <a:rPr lang="en-US" sz="2400" dirty="0" smtClean="0">
                <a:solidFill>
                  <a:srgbClr val="0070C0"/>
                </a:solidFill>
              </a:rPr>
              <a:t>Innovative improvement</a:t>
            </a:r>
          </a:p>
          <a:p>
            <a:r>
              <a:rPr lang="en-US" sz="2400" dirty="0" smtClean="0"/>
              <a:t>Whose lives are going to get better because we were here? </a:t>
            </a:r>
          </a:p>
          <a:p>
            <a:pPr marL="0" indent="0">
              <a:buNone/>
            </a:pPr>
            <a:r>
              <a:rPr lang="en-US" sz="2400" dirty="0" smtClean="0">
                <a:solidFill>
                  <a:srgbClr val="0070C0"/>
                </a:solidFill>
              </a:rPr>
              <a:t>Equity as the price of admission</a:t>
            </a:r>
          </a:p>
          <a:p>
            <a:r>
              <a:rPr lang="en-US" sz="2400" dirty="0" smtClean="0"/>
              <a:t>Who isn’t thriving?  </a:t>
            </a:r>
          </a:p>
          <a:p>
            <a:pPr marL="0" indent="0">
              <a:buNone/>
            </a:pPr>
            <a:r>
              <a:rPr lang="en-US" sz="2400" dirty="0" smtClean="0">
                <a:solidFill>
                  <a:srgbClr val="0070C0"/>
                </a:solidFill>
              </a:rPr>
              <a:t>System transformation</a:t>
            </a:r>
          </a:p>
          <a:p>
            <a:r>
              <a:rPr lang="en-US" sz="2400" dirty="0"/>
              <a:t>What would it take for that to change?</a:t>
            </a:r>
            <a:endParaRPr lang="en-US" sz="2400" dirty="0" smtClean="0"/>
          </a:p>
          <a:p>
            <a:pPr marL="0" indent="0">
              <a:buNone/>
            </a:pPr>
            <a:endParaRPr lang="en-US" sz="2400" dirty="0" smtClean="0"/>
          </a:p>
          <a:p>
            <a:endParaRPr lang="en-US" sz="2400" dirty="0" smtClean="0"/>
          </a:p>
          <a:p>
            <a:pPr marL="0" indent="0">
              <a:buNone/>
            </a:pP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20</a:t>
            </a:fld>
            <a:endParaRPr lang="en-US" dirty="0">
              <a:solidFill>
                <a:srgbClr val="D6D2C4">
                  <a:lumMod val="75000"/>
                </a:srgbClr>
              </a:solidFill>
            </a:endParaRPr>
          </a:p>
        </p:txBody>
      </p:sp>
    </p:spTree>
    <p:extLst>
      <p:ext uri="{BB962C8B-B14F-4D97-AF65-F5344CB8AC3E}">
        <p14:creationId xmlns:p14="http://schemas.microsoft.com/office/powerpoint/2010/main" val="426090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28600"/>
            <a:ext cx="7348332" cy="1033272"/>
          </a:xfrm>
        </p:spPr>
        <p:txBody>
          <a:bodyPr/>
          <a:lstStyle/>
          <a:p>
            <a:r>
              <a:rPr lang="en-US" sz="4000" dirty="0" smtClean="0"/>
              <a:t>What we </a:t>
            </a:r>
            <a:r>
              <a:rPr lang="en-US" sz="4000" dirty="0"/>
              <a:t>d</a:t>
            </a:r>
            <a:r>
              <a:rPr lang="en-US" sz="4000" dirty="0" smtClean="0"/>
              <a:t>o </a:t>
            </a:r>
            <a:r>
              <a:rPr lang="en-US" sz="4000" dirty="0"/>
              <a:t>t</a:t>
            </a:r>
            <a:r>
              <a:rPr lang="en-US" sz="4000" dirty="0" smtClean="0"/>
              <a:t>o </a:t>
            </a:r>
            <a:r>
              <a:rPr lang="en-US" sz="4000" dirty="0"/>
              <a:t>g</a:t>
            </a:r>
            <a:r>
              <a:rPr lang="en-US" sz="4000" dirty="0" smtClean="0"/>
              <a:t>et to 100 million healthier lives by 2020</a:t>
            </a:r>
            <a:endParaRPr lang="en-US" sz="4000" dirty="0"/>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21</a:t>
            </a:fld>
            <a:endParaRPr lang="en-US" dirty="0">
              <a:solidFill>
                <a:srgbClr val="D6D2C4">
                  <a:lumMod val="75000"/>
                </a:srgbClr>
              </a:solidFill>
            </a:endParaRPr>
          </a:p>
        </p:txBody>
      </p:sp>
      <p:sp>
        <p:nvSpPr>
          <p:cNvPr id="3" name="Content Placeholder 2"/>
          <p:cNvSpPr>
            <a:spLocks noGrp="1"/>
          </p:cNvSpPr>
          <p:nvPr>
            <p:ph idx="1"/>
          </p:nvPr>
        </p:nvSpPr>
        <p:spPr>
          <a:xfrm>
            <a:off x="457198" y="1702331"/>
            <a:ext cx="8229600" cy="4572000"/>
          </a:xfrm>
        </p:spPr>
        <p:txBody>
          <a:bodyPr/>
          <a:lstStyle/>
          <a:p>
            <a:pPr marL="514350" indent="-514350" fontAlgn="base">
              <a:buFont typeface="+mj-lt"/>
              <a:buAutoNum type="arabicPeriod"/>
            </a:pPr>
            <a:r>
              <a:rPr lang="en-US" sz="2200" dirty="0" smtClean="0"/>
              <a:t>Build a thriving, joyful movement to create a </a:t>
            </a:r>
            <a:r>
              <a:rPr lang="en-US" sz="2200" dirty="0"/>
              <a:t>culture and practice of health and wellbeing for all.</a:t>
            </a:r>
          </a:p>
          <a:p>
            <a:pPr marL="514350" indent="-514350" fontAlgn="base">
              <a:buFont typeface="+mj-lt"/>
              <a:buAutoNum type="arabicPeriod"/>
            </a:pPr>
            <a:r>
              <a:rPr lang="en-US" sz="2200" dirty="0" smtClean="0"/>
              <a:t>Build capacity and relationships within and among change </a:t>
            </a:r>
            <a:r>
              <a:rPr lang="en-US" sz="2200" dirty="0"/>
              <a:t>leaders at every </a:t>
            </a:r>
            <a:r>
              <a:rPr lang="en-US" sz="2200" dirty="0" smtClean="0"/>
              <a:t>level</a:t>
            </a:r>
          </a:p>
          <a:p>
            <a:pPr marL="514350" indent="-514350" fontAlgn="base">
              <a:buFont typeface="+mj-lt"/>
              <a:buAutoNum type="arabicPeriod"/>
            </a:pPr>
            <a:r>
              <a:rPr lang="en-US" sz="2200" dirty="0" smtClean="0"/>
              <a:t>Support collaborative improvement and the </a:t>
            </a:r>
            <a:r>
              <a:rPr lang="en-US" sz="2200" dirty="0"/>
              <a:t>spread and scale of bright </a:t>
            </a:r>
            <a:r>
              <a:rPr lang="en-US" sz="2200" dirty="0" smtClean="0"/>
              <a:t>spots.</a:t>
            </a:r>
          </a:p>
          <a:p>
            <a:pPr marL="514350" indent="-514350" fontAlgn="base">
              <a:buFont typeface="+mj-lt"/>
              <a:buAutoNum type="arabicPeriod"/>
            </a:pPr>
            <a:r>
              <a:rPr lang="en-US" sz="2200" dirty="0" smtClean="0"/>
              <a:t>Support </a:t>
            </a:r>
            <a:r>
              <a:rPr lang="en-US" sz="2200" dirty="0"/>
              <a:t>health and wellbeing for those </a:t>
            </a:r>
            <a:r>
              <a:rPr lang="en-US" sz="2200" dirty="0" smtClean="0"/>
              <a:t>who aren’t thriving.</a:t>
            </a:r>
          </a:p>
          <a:p>
            <a:pPr marL="514350" indent="-514350" fontAlgn="base">
              <a:buFont typeface="+mj-lt"/>
              <a:buAutoNum type="arabicPeriod"/>
            </a:pPr>
            <a:r>
              <a:rPr lang="en-US" sz="2200" dirty="0" smtClean="0"/>
              <a:t>Create the connecting, catalyzing trellis support for the movement.</a:t>
            </a:r>
            <a:endParaRPr lang="en-US" sz="2200" dirty="0"/>
          </a:p>
          <a:p>
            <a:pPr marL="514350" indent="-514350">
              <a:buFont typeface="+mj-lt"/>
              <a:buAutoNum type="arabicPeriod"/>
            </a:pPr>
            <a:r>
              <a:rPr lang="en-US" sz="2200" dirty="0"/>
              <a:t>C</a:t>
            </a:r>
            <a:r>
              <a:rPr lang="en-US" sz="2200" dirty="0" smtClean="0"/>
              <a:t>reate </a:t>
            </a:r>
            <a:r>
              <a:rPr lang="en-US" sz="2200" dirty="0"/>
              <a:t>enabling conditions </a:t>
            </a:r>
            <a:r>
              <a:rPr lang="en-US" sz="2200" dirty="0" smtClean="0"/>
              <a:t>and mindsets to transform culture and system.</a:t>
            </a:r>
            <a:endParaRPr lang="en-US" sz="2200" dirty="0"/>
          </a:p>
        </p:txBody>
      </p:sp>
    </p:spTree>
    <p:extLst>
      <p:ext uri="{BB962C8B-B14F-4D97-AF65-F5344CB8AC3E}">
        <p14:creationId xmlns:p14="http://schemas.microsoft.com/office/powerpoint/2010/main" val="61049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947" y="170201"/>
            <a:ext cx="8005202" cy="1325563"/>
          </a:xfrm>
        </p:spPr>
        <p:txBody>
          <a:bodyPr>
            <a:noAutofit/>
          </a:bodyPr>
          <a:lstStyle/>
          <a:p>
            <a:r>
              <a:rPr lang="en-US" sz="2800" dirty="0" smtClean="0"/>
              <a:t>A growing movement: &gt;830 </a:t>
            </a:r>
            <a:r>
              <a:rPr lang="en-US" sz="2800" dirty="0"/>
              <a:t>members in 15+ countries </a:t>
            </a:r>
            <a:r>
              <a:rPr lang="en-US" sz="2800" dirty="0" smtClean="0"/>
              <a:t>worldwide – will you join us?</a:t>
            </a:r>
            <a:endParaRPr lang="en-US" sz="2800" b="1" dirty="0"/>
          </a:p>
        </p:txBody>
      </p:sp>
      <p:sp>
        <p:nvSpPr>
          <p:cNvPr id="2" name="Oval 1"/>
          <p:cNvSpPr/>
          <p:nvPr/>
        </p:nvSpPr>
        <p:spPr>
          <a:xfrm>
            <a:off x="5951349" y="3719593"/>
            <a:ext cx="45719" cy="4649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6103749" y="3871993"/>
            <a:ext cx="45719" cy="4649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5269424" y="3742840"/>
            <a:ext cx="4649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742481" y="4959458"/>
            <a:ext cx="7749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7764651" y="5331417"/>
            <a:ext cx="77491" cy="77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579390" y="3518115"/>
            <a:ext cx="46495" cy="619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a:stretch>
            <a:fillRect/>
          </a:stretch>
        </p:blipFill>
        <p:spPr>
          <a:xfrm>
            <a:off x="697934" y="1512094"/>
            <a:ext cx="7719236" cy="5307326"/>
          </a:xfrm>
          <a:prstGeom prst="rect">
            <a:avLst/>
          </a:prstGeom>
        </p:spPr>
      </p:pic>
    </p:spTree>
    <p:extLst>
      <p:ext uri="{BB962C8B-B14F-4D97-AF65-F5344CB8AC3E}">
        <p14:creationId xmlns:p14="http://schemas.microsoft.com/office/powerpoint/2010/main" val="258222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Core Strategies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Develop healthy, equitable </a:t>
            </a:r>
            <a:r>
              <a:rPr lang="en-US" dirty="0" smtClean="0"/>
              <a:t>communities</a:t>
            </a:r>
          </a:p>
          <a:p>
            <a:pPr marL="514350" indent="-514350">
              <a:buFont typeface="+mj-lt"/>
              <a:buAutoNum type="arabicPeriod"/>
            </a:pPr>
            <a:r>
              <a:rPr lang="en-US" dirty="0" smtClean="0"/>
              <a:t>Create bridges between sectors</a:t>
            </a:r>
          </a:p>
          <a:p>
            <a:pPr marL="514350" indent="-514350">
              <a:buFont typeface="+mj-lt"/>
              <a:buAutoNum type="arabicPeriod"/>
            </a:pPr>
            <a:r>
              <a:rPr lang="en-US" dirty="0"/>
              <a:t>Create a health care system that is good at health and good at care</a:t>
            </a:r>
            <a:endParaRPr lang="en-US" dirty="0" smtClean="0"/>
          </a:p>
          <a:p>
            <a:pPr marL="514350" indent="-514350">
              <a:buFont typeface="+mj-lt"/>
              <a:buAutoNum type="arabicPeriod"/>
            </a:pPr>
            <a:r>
              <a:rPr lang="en-US" dirty="0" smtClean="0"/>
              <a:t>Scale up peer to peer supports</a:t>
            </a:r>
          </a:p>
          <a:p>
            <a:pPr marL="514350" indent="-514350">
              <a:buFont typeface="+mj-lt"/>
              <a:buAutoNum type="arabicPeriod"/>
            </a:pPr>
            <a:r>
              <a:rPr lang="en-US" dirty="0" smtClean="0"/>
              <a:t>Develop new culture and mindsets</a:t>
            </a:r>
          </a:p>
          <a:p>
            <a:pPr marL="514350" indent="-514350">
              <a:buFont typeface="+mj-lt"/>
              <a:buAutoNum type="arabicPeriod"/>
            </a:pPr>
            <a:r>
              <a:rPr lang="en-US" dirty="0" smtClean="0"/>
              <a:t>Create enabling conditions </a:t>
            </a:r>
            <a:endParaRPr lang="en-US" dirty="0"/>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23</a:t>
            </a:fld>
            <a:endParaRPr lang="en-US" dirty="0">
              <a:solidFill>
                <a:srgbClr val="D6D2C4">
                  <a:lumMod val="75000"/>
                </a:srgbClr>
              </a:solidFill>
            </a:endParaRPr>
          </a:p>
        </p:txBody>
      </p:sp>
    </p:spTree>
    <p:extLst>
      <p:ext uri="{BB962C8B-B14F-4D97-AF65-F5344CB8AC3E}">
        <p14:creationId xmlns:p14="http://schemas.microsoft.com/office/powerpoint/2010/main" val="170007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39" y="361337"/>
            <a:ext cx="7886700" cy="994172"/>
          </a:xfrm>
        </p:spPr>
        <p:txBody>
          <a:bodyPr>
            <a:normAutofit/>
          </a:bodyPr>
          <a:lstStyle/>
          <a:p>
            <a:r>
              <a:rPr lang="en-US" sz="3200" dirty="0" smtClean="0">
                <a:solidFill>
                  <a:srgbClr val="EB8A41"/>
                </a:solidFill>
                <a:latin typeface="Trebuchet MS" panose="020B0603020202020204" pitchFamily="34" charset="0"/>
              </a:rPr>
              <a:t>Shared </a:t>
            </a:r>
            <a:r>
              <a:rPr lang="en-US" sz="3200" dirty="0">
                <a:solidFill>
                  <a:srgbClr val="EB8A41"/>
                </a:solidFill>
                <a:latin typeface="Trebuchet MS" panose="020B0603020202020204" pitchFamily="34" charset="0"/>
              </a:rPr>
              <a:t>Priorities</a:t>
            </a:r>
            <a:br>
              <a:rPr lang="en-US" sz="3200" dirty="0">
                <a:solidFill>
                  <a:srgbClr val="EB8A41"/>
                </a:solidFill>
                <a:latin typeface="Trebuchet MS" panose="020B0603020202020204" pitchFamily="34" charset="0"/>
              </a:rPr>
            </a:br>
            <a:r>
              <a:rPr lang="en-US" sz="2700" dirty="0" smtClean="0">
                <a:solidFill>
                  <a:srgbClr val="EB8A41"/>
                </a:solidFill>
                <a:latin typeface="Trebuchet MS" panose="020B0603020202020204" pitchFamily="34" charset="0"/>
                <a:hlinkClick r:id="rId3"/>
              </a:rPr>
              <a:t>http://www.100mlives.org/approach-priorities/</a:t>
            </a:r>
            <a:r>
              <a:rPr lang="en-US" sz="2700" dirty="0" smtClean="0">
                <a:solidFill>
                  <a:srgbClr val="EB8A41"/>
                </a:solidFill>
                <a:latin typeface="Trebuchet MS" panose="020B0603020202020204" pitchFamily="34" charset="0"/>
              </a:rPr>
              <a:t>  </a:t>
            </a:r>
            <a:endParaRPr lang="en-US" sz="3200" dirty="0">
              <a:solidFill>
                <a:srgbClr val="EB8A41"/>
              </a:solidFill>
              <a:latin typeface="Trebuchet MS" panose="020B0603020202020204" pitchFamily="34" charset="0"/>
            </a:endParaRPr>
          </a:p>
        </p:txBody>
      </p:sp>
      <p:sp>
        <p:nvSpPr>
          <p:cNvPr id="3" name="Text Placeholder 2"/>
          <p:cNvSpPr>
            <a:spLocks noGrp="1"/>
          </p:cNvSpPr>
          <p:nvPr>
            <p:ph type="body" idx="1"/>
          </p:nvPr>
        </p:nvSpPr>
        <p:spPr>
          <a:xfrm>
            <a:off x="320443" y="1294168"/>
            <a:ext cx="3868340" cy="617935"/>
          </a:xfrm>
        </p:spPr>
        <p:txBody>
          <a:bodyPr/>
          <a:lstStyle/>
          <a:p>
            <a:pPr algn="ctr"/>
            <a:r>
              <a:rPr lang="en-US" dirty="0" smtClean="0">
                <a:solidFill>
                  <a:schemeClr val="accent1"/>
                </a:solidFill>
                <a:latin typeface="Trebuchet MS" panose="020B0603020202020204" pitchFamily="34" charset="0"/>
              </a:rPr>
              <a:t>“</a:t>
            </a:r>
            <a:r>
              <a:rPr lang="en-US" dirty="0" err="1" smtClean="0">
                <a:solidFill>
                  <a:schemeClr val="accent1"/>
                </a:solidFill>
                <a:latin typeface="Trebuchet MS" panose="020B0603020202020204" pitchFamily="34" charset="0"/>
              </a:rPr>
              <a:t>Whats</a:t>
            </a:r>
            <a:r>
              <a:rPr lang="en-US" dirty="0" smtClean="0">
                <a:solidFill>
                  <a:schemeClr val="accent1"/>
                </a:solidFill>
                <a:latin typeface="Trebuchet MS" panose="020B0603020202020204" pitchFamily="34" charset="0"/>
              </a:rPr>
              <a:t>”</a:t>
            </a:r>
            <a:endParaRPr lang="en-US" dirty="0">
              <a:solidFill>
                <a:schemeClr val="accent1"/>
              </a:solidFill>
              <a:latin typeface="Trebuchet MS" panose="020B0603020202020204" pitchFamily="34" charset="0"/>
            </a:endParaRPr>
          </a:p>
        </p:txBody>
      </p:sp>
      <p:sp>
        <p:nvSpPr>
          <p:cNvPr id="4" name="Text Placeholder 3"/>
          <p:cNvSpPr>
            <a:spLocks noGrp="1"/>
          </p:cNvSpPr>
          <p:nvPr>
            <p:ph type="body" sz="quarter" idx="3"/>
          </p:nvPr>
        </p:nvSpPr>
        <p:spPr>
          <a:xfrm>
            <a:off x="4586544" y="1298448"/>
            <a:ext cx="3887391" cy="617935"/>
          </a:xfrm>
        </p:spPr>
        <p:txBody>
          <a:bodyPr/>
          <a:lstStyle/>
          <a:p>
            <a:pPr algn="ctr"/>
            <a:r>
              <a:rPr lang="en-US" dirty="0" smtClean="0">
                <a:solidFill>
                  <a:schemeClr val="accent1"/>
                </a:solidFill>
                <a:latin typeface="Trebuchet MS" panose="020B0603020202020204" pitchFamily="34" charset="0"/>
              </a:rPr>
              <a:t>“</a:t>
            </a:r>
            <a:r>
              <a:rPr lang="en-US" dirty="0" err="1" smtClean="0">
                <a:solidFill>
                  <a:schemeClr val="accent1"/>
                </a:solidFill>
                <a:latin typeface="Trebuchet MS" panose="020B0603020202020204" pitchFamily="34" charset="0"/>
              </a:rPr>
              <a:t>Hows</a:t>
            </a:r>
            <a:r>
              <a:rPr lang="en-US" dirty="0" smtClean="0">
                <a:solidFill>
                  <a:schemeClr val="accent1"/>
                </a:solidFill>
                <a:latin typeface="Trebuchet MS" panose="020B0603020202020204" pitchFamily="34" charset="0"/>
              </a:rPr>
              <a:t>”</a:t>
            </a:r>
            <a:endParaRPr lang="en-US" dirty="0">
              <a:solidFill>
                <a:schemeClr val="accent1"/>
              </a:solidFill>
              <a:latin typeface="Trebuchet MS" panose="020B0603020202020204" pitchFamily="34" charset="0"/>
            </a:endParaRPr>
          </a:p>
        </p:txBody>
      </p:sp>
      <p:sp>
        <p:nvSpPr>
          <p:cNvPr id="6" name="Content Placeholder 5"/>
          <p:cNvSpPr>
            <a:spLocks noGrp="1"/>
          </p:cNvSpPr>
          <p:nvPr>
            <p:ph sz="quarter" idx="4"/>
          </p:nvPr>
        </p:nvSpPr>
        <p:spPr>
          <a:xfrm>
            <a:off x="4586544" y="1916383"/>
            <a:ext cx="4301864" cy="3171176"/>
          </a:xfrm>
        </p:spPr>
        <p:txBody>
          <a:bodyPr>
            <a:noAutofit/>
          </a:bodyPr>
          <a:lstStyle/>
          <a:p>
            <a:pPr>
              <a:buFont typeface="+mj-lt"/>
              <a:buAutoNum type="arabicPeriod"/>
            </a:pPr>
            <a:r>
              <a:rPr lang="en-US" sz="1500" dirty="0"/>
              <a:t>Shift culture and mindset</a:t>
            </a:r>
          </a:p>
          <a:p>
            <a:pPr>
              <a:buFont typeface="+mj-lt"/>
              <a:buAutoNum type="arabicPeriod"/>
            </a:pPr>
            <a:r>
              <a:rPr lang="en-US" sz="1500" dirty="0"/>
              <a:t>Develop the health workforce</a:t>
            </a:r>
          </a:p>
          <a:p>
            <a:pPr>
              <a:buFont typeface="+mj-lt"/>
              <a:buAutoNum type="arabicPeriod"/>
            </a:pPr>
            <a:r>
              <a:rPr lang="en-US" sz="1500" dirty="0"/>
              <a:t>Elevate peer to peer approaches</a:t>
            </a:r>
          </a:p>
          <a:p>
            <a:pPr>
              <a:buFont typeface="+mj-lt"/>
              <a:buAutoNum type="arabicPeriod"/>
            </a:pPr>
            <a:r>
              <a:rPr lang="en-US" sz="1500" dirty="0"/>
              <a:t>Build improvement capability at the community level</a:t>
            </a:r>
          </a:p>
          <a:p>
            <a:pPr>
              <a:buFont typeface="+mj-lt"/>
              <a:buAutoNum type="arabicPeriod"/>
            </a:pPr>
            <a:r>
              <a:rPr lang="en-US" sz="1500" dirty="0" smtClean="0"/>
              <a:t>Engage businesses to create wellbeing in their employees and their communities</a:t>
            </a:r>
          </a:p>
          <a:p>
            <a:pPr>
              <a:buFont typeface="+mj-lt"/>
              <a:buAutoNum type="arabicPeriod"/>
            </a:pPr>
            <a:r>
              <a:rPr lang="en-US" sz="1500" dirty="0" smtClean="0"/>
              <a:t>Engage faith communities as health creators</a:t>
            </a:r>
            <a:endParaRPr lang="en-US" sz="1500" dirty="0"/>
          </a:p>
          <a:p>
            <a:pPr>
              <a:buFont typeface="+mj-lt"/>
              <a:buAutoNum type="arabicPeriod"/>
            </a:pPr>
            <a:r>
              <a:rPr lang="en-US" sz="1500" dirty="0"/>
              <a:t>Improve high quality primary health care access for all</a:t>
            </a:r>
          </a:p>
          <a:p>
            <a:pPr>
              <a:buFont typeface="+mj-lt"/>
              <a:buAutoNum type="arabicPeriod"/>
            </a:pPr>
            <a:r>
              <a:rPr lang="en-US" sz="1500" dirty="0"/>
              <a:t>Integrate data across siloes</a:t>
            </a:r>
          </a:p>
          <a:p>
            <a:pPr>
              <a:buFont typeface="+mj-lt"/>
              <a:buAutoNum type="arabicPeriod"/>
            </a:pPr>
            <a:r>
              <a:rPr lang="en-US" sz="1500" dirty="0"/>
              <a:t>Create new financing strategies</a:t>
            </a:r>
          </a:p>
          <a:p>
            <a:pPr>
              <a:buFont typeface="+mj-lt"/>
              <a:buAutoNum type="arabicPeriod"/>
            </a:pPr>
            <a:r>
              <a:rPr lang="en-US" sz="1500" dirty="0"/>
              <a:t>Transform from a health care system to a health system</a:t>
            </a:r>
          </a:p>
        </p:txBody>
      </p:sp>
      <p:sp>
        <p:nvSpPr>
          <p:cNvPr id="7" name="Content Placeholder 6"/>
          <p:cNvSpPr>
            <a:spLocks noGrp="1"/>
          </p:cNvSpPr>
          <p:nvPr>
            <p:ph sz="half" idx="2"/>
          </p:nvPr>
        </p:nvSpPr>
        <p:spPr>
          <a:xfrm>
            <a:off x="320443" y="1912103"/>
            <a:ext cx="4159284" cy="4652285"/>
          </a:xfrm>
        </p:spPr>
        <p:txBody>
          <a:bodyPr>
            <a:noAutofit/>
          </a:bodyPr>
          <a:lstStyle/>
          <a:p>
            <a:pPr>
              <a:buFont typeface="+mj-lt"/>
              <a:buAutoNum type="arabicPeriod"/>
            </a:pPr>
            <a:r>
              <a:rPr lang="en-US" sz="1500" dirty="0"/>
              <a:t>Close equity gaps (price of admission</a:t>
            </a:r>
            <a:r>
              <a:rPr lang="en-US" sz="1500" dirty="0" smtClean="0"/>
              <a:t>)</a:t>
            </a:r>
          </a:p>
          <a:p>
            <a:pPr>
              <a:buFont typeface="+mj-lt"/>
              <a:buAutoNum type="arabicPeriod"/>
            </a:pPr>
            <a:r>
              <a:rPr lang="en-US" sz="1500" dirty="0" smtClean="0"/>
              <a:t>Develop communities of solution</a:t>
            </a:r>
            <a:endParaRPr lang="en-US" sz="1500" dirty="0"/>
          </a:p>
          <a:p>
            <a:pPr>
              <a:buFont typeface="+mj-lt"/>
              <a:buAutoNum type="arabicPeriod"/>
            </a:pPr>
            <a:r>
              <a:rPr lang="en-US" sz="1500" dirty="0"/>
              <a:t>Help veterans to thrive</a:t>
            </a:r>
          </a:p>
          <a:p>
            <a:pPr>
              <a:buFont typeface="+mj-lt"/>
              <a:buAutoNum type="arabicPeriod"/>
            </a:pPr>
            <a:r>
              <a:rPr lang="en-US" sz="1500" dirty="0"/>
              <a:t>Address </a:t>
            </a:r>
            <a:r>
              <a:rPr lang="en-US" sz="1500" dirty="0" smtClean="0"/>
              <a:t>social </a:t>
            </a:r>
            <a:r>
              <a:rPr lang="en-US" sz="1500" dirty="0"/>
              <a:t>determinants </a:t>
            </a:r>
            <a:endParaRPr lang="en-US" sz="1500" dirty="0" smtClean="0"/>
          </a:p>
          <a:p>
            <a:pPr>
              <a:buFont typeface="+mj-lt"/>
              <a:buAutoNum type="arabicPeriod"/>
            </a:pPr>
            <a:r>
              <a:rPr lang="en-US" sz="1500" dirty="0" smtClean="0"/>
              <a:t>Improve </a:t>
            </a:r>
            <a:r>
              <a:rPr lang="en-US" sz="1500" dirty="0"/>
              <a:t>well-being of indigenous communities</a:t>
            </a:r>
          </a:p>
          <a:p>
            <a:pPr>
              <a:buFont typeface="+mj-lt"/>
              <a:buAutoNum type="arabicPeriod"/>
            </a:pPr>
            <a:r>
              <a:rPr lang="en-US" sz="1500" dirty="0"/>
              <a:t>Help all kids </a:t>
            </a:r>
            <a:r>
              <a:rPr lang="en-US" sz="1500" dirty="0" smtClean="0"/>
              <a:t>thrive from cradle to career</a:t>
            </a:r>
            <a:endParaRPr lang="en-US" sz="1500" dirty="0"/>
          </a:p>
          <a:p>
            <a:pPr>
              <a:buFont typeface="+mj-lt"/>
              <a:buAutoNum type="arabicPeriod"/>
            </a:pPr>
            <a:r>
              <a:rPr lang="en-US" sz="1500" dirty="0"/>
              <a:t>Make mental health everybody’s job and take a prevention approach</a:t>
            </a:r>
          </a:p>
          <a:p>
            <a:pPr>
              <a:buFont typeface="+mj-lt"/>
              <a:buAutoNum type="arabicPeriod"/>
            </a:pPr>
            <a:r>
              <a:rPr lang="en-US" sz="1500" dirty="0"/>
              <a:t>Engage people in </a:t>
            </a:r>
            <a:r>
              <a:rPr lang="en-US" sz="1500" dirty="0" smtClean="0"/>
              <a:t>healthy living</a:t>
            </a:r>
            <a:r>
              <a:rPr lang="en-US" sz="1500" dirty="0" smtClean="0"/>
              <a:t> (</a:t>
            </a:r>
            <a:r>
              <a:rPr lang="en-US" sz="1500" dirty="0"/>
              <a:t>nutrition, exercise, sleep, </a:t>
            </a:r>
            <a:r>
              <a:rPr lang="en-US" sz="1500" dirty="0" smtClean="0"/>
              <a:t>stress)</a:t>
            </a:r>
            <a:endParaRPr lang="en-US" sz="1500" dirty="0"/>
          </a:p>
          <a:p>
            <a:pPr>
              <a:buFont typeface="+mj-lt"/>
              <a:buAutoNum type="arabicPeriod"/>
            </a:pPr>
            <a:r>
              <a:rPr lang="en-US" sz="1500" dirty="0"/>
              <a:t>Use chronic diseases and risk factors to build the health </a:t>
            </a:r>
            <a:r>
              <a:rPr lang="en-US" sz="1500" dirty="0" smtClean="0"/>
              <a:t>continuum</a:t>
            </a:r>
            <a:endParaRPr lang="en-US" sz="1500" dirty="0"/>
          </a:p>
          <a:p>
            <a:pPr>
              <a:buFont typeface="+mj-lt"/>
              <a:buAutoNum type="arabicPeriod"/>
            </a:pPr>
            <a:r>
              <a:rPr lang="en-US" sz="1500" dirty="0"/>
              <a:t>Create well-being in the elder years and end of life</a:t>
            </a:r>
          </a:p>
          <a:p>
            <a:pPr fontAlgn="t"/>
            <a:endParaRPr lang="en-US" sz="1500" b="1" dirty="0"/>
          </a:p>
        </p:txBody>
      </p:sp>
    </p:spTree>
    <p:extLst>
      <p:ext uri="{BB962C8B-B14F-4D97-AF65-F5344CB8AC3E}">
        <p14:creationId xmlns:p14="http://schemas.microsoft.com/office/powerpoint/2010/main" val="3282340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3" y="213869"/>
            <a:ext cx="7030380" cy="1033272"/>
          </a:xfrm>
        </p:spPr>
        <p:txBody>
          <a:bodyPr/>
          <a:lstStyle/>
          <a:p>
            <a:r>
              <a:rPr lang="en-US" dirty="0" smtClean="0"/>
              <a:t>Shaping the path: health care</a:t>
            </a:r>
            <a:endParaRPr lang="en-US" dirty="0"/>
          </a:p>
        </p:txBody>
      </p:sp>
      <p:sp>
        <p:nvSpPr>
          <p:cNvPr id="3" name="Slide Number Placeholder 2"/>
          <p:cNvSpPr>
            <a:spLocks noGrp="1"/>
          </p:cNvSpPr>
          <p:nvPr>
            <p:ph type="sldNum" sz="quarter" idx="12"/>
          </p:nvPr>
        </p:nvSpPr>
        <p:spPr>
          <a:xfrm>
            <a:off x="7422776" y="387605"/>
            <a:ext cx="685800" cy="685800"/>
          </a:xfrm>
        </p:spPr>
        <p:txBody>
          <a:bodyPr/>
          <a:lstStyle/>
          <a:p>
            <a:fld id="{8F48B0CA-4B01-40C4-BAC1-6D0A686B524F}" type="slidenum">
              <a:rPr lang="en-US" smtClean="0">
                <a:solidFill>
                  <a:srgbClr val="D6D2C4">
                    <a:lumMod val="75000"/>
                  </a:srgbClr>
                </a:solidFill>
              </a:rPr>
              <a:pPr/>
              <a:t>25</a:t>
            </a:fld>
            <a:endParaRPr lang="en-US" dirty="0">
              <a:solidFill>
                <a:srgbClr val="D6D2C4">
                  <a:lumMod val="75000"/>
                </a:srgbClr>
              </a:solidFill>
            </a:endParaRPr>
          </a:p>
        </p:txBody>
      </p:sp>
      <p:graphicFrame>
        <p:nvGraphicFramePr>
          <p:cNvPr id="12" name="Diagram 11"/>
          <p:cNvGraphicFramePr/>
          <p:nvPr>
            <p:extLst>
              <p:ext uri="{D42A27DB-BD31-4B8C-83A1-F6EECF244321}">
                <p14:modId xmlns:p14="http://schemas.microsoft.com/office/powerpoint/2010/main" val="2254207499"/>
              </p:ext>
            </p:extLst>
          </p:nvPr>
        </p:nvGraphicFramePr>
        <p:xfrm>
          <a:off x="724312" y="1447752"/>
          <a:ext cx="7831014" cy="5117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840222" y="5563672"/>
            <a:ext cx="7831014" cy="579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Engage people with lived experience, promote equity</a:t>
            </a:r>
            <a:endParaRPr lang="en-US" dirty="0">
              <a:solidFill>
                <a:prstClr val="white"/>
              </a:solidFill>
            </a:endParaRPr>
          </a:p>
        </p:txBody>
      </p:sp>
    </p:spTree>
    <p:extLst>
      <p:ext uri="{BB962C8B-B14F-4D97-AF65-F5344CB8AC3E}">
        <p14:creationId xmlns:p14="http://schemas.microsoft.com/office/powerpoint/2010/main" val="2677582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SCALE-</a:t>
            </a:r>
            <a:r>
              <a:rPr lang="en-US" dirty="0" err="1" smtClean="0"/>
              <a:t>ing</a:t>
            </a:r>
            <a:r>
              <a:rPr lang="en-US" dirty="0" smtClean="0"/>
              <a:t> the ways of being and doing </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97120" y="1626596"/>
            <a:ext cx="7226418" cy="3846925"/>
          </a:xfrm>
          <a:prstGeom prst="rect">
            <a:avLst/>
          </a:prstGeom>
        </p:spPr>
      </p:pic>
      <p:sp>
        <p:nvSpPr>
          <p:cNvPr id="2" name="TextBox 1"/>
          <p:cNvSpPr txBox="1"/>
          <p:nvPr/>
        </p:nvSpPr>
        <p:spPr>
          <a:xfrm>
            <a:off x="1556080" y="5832471"/>
            <a:ext cx="6622256" cy="646331"/>
          </a:xfrm>
          <a:prstGeom prst="rect">
            <a:avLst/>
          </a:prstGeom>
          <a:noFill/>
        </p:spPr>
        <p:txBody>
          <a:bodyPr wrap="square" rtlCol="0">
            <a:spAutoFit/>
          </a:bodyPr>
          <a:lstStyle/>
          <a:p>
            <a:r>
              <a:rPr lang="en-US" dirty="0">
                <a:solidFill>
                  <a:srgbClr val="3F3F3F"/>
                </a:solidFill>
              </a:rPr>
              <a:t>24 communities </a:t>
            </a:r>
            <a:r>
              <a:rPr lang="en-US" dirty="0">
                <a:solidFill>
                  <a:srgbClr val="3F3F3F"/>
                </a:solidFill>
                <a:sym typeface="Wingdings" panose="05000000000000000000" pitchFamily="2" charset="2"/>
              </a:rPr>
              <a:t> 75 communities  250  1000 communities  5000  10,000 communities</a:t>
            </a:r>
            <a:endParaRPr lang="en-US" dirty="0">
              <a:solidFill>
                <a:srgbClr val="3F3F3F"/>
              </a:solidFill>
            </a:endParaRPr>
          </a:p>
        </p:txBody>
      </p:sp>
    </p:spTree>
    <p:extLst>
      <p:ext uri="{BB962C8B-B14F-4D97-AF65-F5344CB8AC3E}">
        <p14:creationId xmlns:p14="http://schemas.microsoft.com/office/powerpoint/2010/main" val="2528403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8" y="237746"/>
            <a:ext cx="7498082" cy="1033272"/>
          </a:xfrm>
        </p:spPr>
        <p:txBody>
          <a:bodyPr/>
          <a:lstStyle/>
          <a:p>
            <a:r>
              <a:rPr lang="en-US" dirty="0" smtClean="0"/>
              <a:t>Leading for Abundance – </a:t>
            </a:r>
            <a:r>
              <a:rPr lang="en-US" dirty="0" smtClean="0"/>
              <a:t>Ways of being and doing</a:t>
            </a:r>
            <a:endParaRPr lang="en-US" dirty="0"/>
          </a:p>
        </p:txBody>
      </p:sp>
      <p:graphicFrame>
        <p:nvGraphicFramePr>
          <p:cNvPr id="5" name="Content Placeholder 4"/>
          <p:cNvGraphicFramePr>
            <a:graphicFrameLocks noGrp="1"/>
          </p:cNvGraphicFramePr>
          <p:nvPr>
            <p:ph idx="1"/>
          </p:nvPr>
        </p:nvGraphicFramePr>
        <p:xfrm>
          <a:off x="457200" y="1706563"/>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27</a:t>
            </a:fld>
            <a:endParaRPr lang="en-US" dirty="0">
              <a:solidFill>
                <a:srgbClr val="D6D2C4">
                  <a:lumMod val="75000"/>
                </a:srgbClr>
              </a:solidFill>
            </a:endParaRPr>
          </a:p>
        </p:txBody>
      </p:sp>
    </p:spTree>
    <p:extLst>
      <p:ext uri="{BB962C8B-B14F-4D97-AF65-F5344CB8AC3E}">
        <p14:creationId xmlns:p14="http://schemas.microsoft.com/office/powerpoint/2010/main" val="170535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a:t>
            </a:r>
            <a:r>
              <a:rPr lang="en-US" dirty="0" smtClean="0"/>
              <a:t>Measurement </a:t>
            </a:r>
            <a:r>
              <a:rPr lang="en-US" dirty="0" smtClean="0"/>
              <a:t>Framework</a:t>
            </a:r>
            <a:endParaRPr lang="en-US" dirty="0"/>
          </a:p>
        </p:txBody>
      </p:sp>
      <p:sp>
        <p:nvSpPr>
          <p:cNvPr id="7" name="Content Placeholder 6"/>
          <p:cNvSpPr>
            <a:spLocks noGrp="1"/>
          </p:cNvSpPr>
          <p:nvPr>
            <p:ph idx="1"/>
          </p:nvPr>
        </p:nvSpPr>
        <p:spPr/>
        <p:txBody>
          <a:bodyPr/>
          <a:lstStyle/>
          <a:p>
            <a:endParaRPr lang="en-US"/>
          </a:p>
        </p:txBody>
      </p:sp>
      <p:pic>
        <p:nvPicPr>
          <p:cNvPr id="2" name="Picture 1"/>
          <p:cNvPicPr>
            <a:picLocks noChangeAspect="1"/>
          </p:cNvPicPr>
          <p:nvPr/>
        </p:nvPicPr>
        <p:blipFill>
          <a:blip r:embed="rId3"/>
          <a:stretch>
            <a:fillRect/>
          </a:stretch>
        </p:blipFill>
        <p:spPr>
          <a:xfrm>
            <a:off x="1827828" y="1364402"/>
            <a:ext cx="5493598" cy="5493598"/>
          </a:xfrm>
          <a:prstGeom prst="rect">
            <a:avLst/>
          </a:prstGeom>
        </p:spPr>
      </p:pic>
    </p:spTree>
    <p:extLst>
      <p:ext uri="{BB962C8B-B14F-4D97-AF65-F5344CB8AC3E}">
        <p14:creationId xmlns:p14="http://schemas.microsoft.com/office/powerpoint/2010/main" val="806180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11686"/>
            <a:ext cx="9144000" cy="1083334"/>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a:stretch>
            <a:fillRect/>
          </a:stretch>
        </p:blipFill>
        <p:spPr>
          <a:xfrm>
            <a:off x="560295" y="1158434"/>
            <a:ext cx="9144000" cy="6908611"/>
          </a:xfrm>
          <a:prstGeom prst="rect">
            <a:avLst/>
          </a:prstGeom>
        </p:spPr>
      </p:pic>
      <p:sp>
        <p:nvSpPr>
          <p:cNvPr id="2" name="Title 1"/>
          <p:cNvSpPr>
            <a:spLocks noGrp="1"/>
          </p:cNvSpPr>
          <p:nvPr>
            <p:ph type="title"/>
          </p:nvPr>
        </p:nvSpPr>
        <p:spPr/>
        <p:txBody>
          <a:bodyPr/>
          <a:lstStyle/>
          <a:p>
            <a:r>
              <a:rPr lang="en-US" dirty="0" smtClean="0"/>
              <a:t>Health &amp; Well-being</a:t>
            </a:r>
            <a:endParaRPr lang="en-US" dirty="0"/>
          </a:p>
        </p:txBody>
      </p:sp>
      <p:sp>
        <p:nvSpPr>
          <p:cNvPr id="14" name="Content Placeholder 13"/>
          <p:cNvSpPr>
            <a:spLocks noGrp="1"/>
          </p:cNvSpPr>
          <p:nvPr>
            <p:ph idx="1"/>
          </p:nvPr>
        </p:nvSpPr>
        <p:spPr/>
        <p:txBody>
          <a:bodyPr/>
          <a:lstStyle/>
          <a:p>
            <a:endParaRPr lang="en-US"/>
          </a:p>
        </p:txBody>
      </p:sp>
      <p:sp>
        <p:nvSpPr>
          <p:cNvPr id="3" name="Oval 2"/>
          <p:cNvSpPr/>
          <p:nvPr/>
        </p:nvSpPr>
        <p:spPr>
          <a:xfrm>
            <a:off x="6297709" y="1259368"/>
            <a:ext cx="1573305" cy="966626"/>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cs typeface="Calibri" panose="020F0502020204030204" pitchFamily="34" charset="0"/>
              </a:rPr>
              <a:t>PHYSICAL</a:t>
            </a:r>
          </a:p>
          <a:p>
            <a:pPr algn="ctr"/>
            <a:r>
              <a:rPr lang="en-US" sz="1300" b="1" dirty="0">
                <a:solidFill>
                  <a:prstClr val="white"/>
                </a:solidFill>
                <a:latin typeface="Calibri" panose="020F0502020204030204" pitchFamily="34" charset="0"/>
                <a:cs typeface="Calibri" panose="020F0502020204030204" pitchFamily="34" charset="0"/>
              </a:rPr>
              <a:t>HEALTH</a:t>
            </a:r>
          </a:p>
        </p:txBody>
      </p:sp>
      <p:sp>
        <p:nvSpPr>
          <p:cNvPr id="4" name="Oval 3"/>
          <p:cNvSpPr/>
          <p:nvPr/>
        </p:nvSpPr>
        <p:spPr>
          <a:xfrm>
            <a:off x="6297706" y="2269554"/>
            <a:ext cx="1573306" cy="968742"/>
          </a:xfrm>
          <a:prstGeom prst="ellipse">
            <a:avLst/>
          </a:prstGeom>
          <a:solidFill>
            <a:schemeClr val="accent2"/>
          </a:solidFill>
          <a:ln>
            <a:solidFill>
              <a:srgbClr val="1931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cs typeface="Calibri" panose="020F0502020204030204" pitchFamily="34" charset="0"/>
              </a:rPr>
              <a:t>MENTAL</a:t>
            </a:r>
          </a:p>
          <a:p>
            <a:pPr algn="ctr"/>
            <a:r>
              <a:rPr lang="en-US" sz="1300" b="1" dirty="0">
                <a:solidFill>
                  <a:prstClr val="white"/>
                </a:solidFill>
                <a:latin typeface="Calibri" panose="020F0502020204030204" pitchFamily="34" charset="0"/>
                <a:cs typeface="Calibri" panose="020F0502020204030204" pitchFamily="34" charset="0"/>
              </a:rPr>
              <a:t>HEALTH</a:t>
            </a:r>
          </a:p>
        </p:txBody>
      </p:sp>
      <p:sp>
        <p:nvSpPr>
          <p:cNvPr id="6" name="Oval 5"/>
          <p:cNvSpPr/>
          <p:nvPr/>
        </p:nvSpPr>
        <p:spPr>
          <a:xfrm>
            <a:off x="6297706" y="3318905"/>
            <a:ext cx="1573306" cy="943699"/>
          </a:xfrm>
          <a:prstGeom prst="ellipse">
            <a:avLst/>
          </a:prstGeom>
          <a:solidFill>
            <a:schemeClr val="accent2"/>
          </a:solidFill>
          <a:ln>
            <a:solidFill>
              <a:srgbClr val="1931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cs typeface="Calibri" panose="020F0502020204030204" pitchFamily="34" charset="0"/>
              </a:rPr>
              <a:t>SOCIAL</a:t>
            </a:r>
          </a:p>
          <a:p>
            <a:pPr algn="ctr"/>
            <a:r>
              <a:rPr lang="en-US" sz="1300" b="1" dirty="0">
                <a:solidFill>
                  <a:prstClr val="white"/>
                </a:solidFill>
                <a:latin typeface="Calibri" panose="020F0502020204030204" pitchFamily="34" charset="0"/>
                <a:cs typeface="Calibri" panose="020F0502020204030204" pitchFamily="34" charset="0"/>
              </a:rPr>
              <a:t>WELL-BEING</a:t>
            </a:r>
          </a:p>
        </p:txBody>
      </p:sp>
      <p:sp>
        <p:nvSpPr>
          <p:cNvPr id="7" name="Oval 6"/>
          <p:cNvSpPr/>
          <p:nvPr/>
        </p:nvSpPr>
        <p:spPr>
          <a:xfrm>
            <a:off x="6297707" y="4386252"/>
            <a:ext cx="1680883" cy="915296"/>
          </a:xfrm>
          <a:prstGeom prst="ellipse">
            <a:avLst/>
          </a:prstGeom>
          <a:solidFill>
            <a:schemeClr val="accent2"/>
          </a:solidFill>
          <a:ln>
            <a:solidFill>
              <a:srgbClr val="1931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cs typeface="Calibri" panose="020F0502020204030204" pitchFamily="34" charset="0"/>
              </a:rPr>
              <a:t>SPIRITUAL</a:t>
            </a:r>
          </a:p>
          <a:p>
            <a:pPr algn="ctr"/>
            <a:r>
              <a:rPr lang="en-US" sz="1300" b="1" dirty="0">
                <a:solidFill>
                  <a:prstClr val="white"/>
                </a:solidFill>
                <a:latin typeface="Calibri" panose="020F0502020204030204" pitchFamily="34" charset="0"/>
                <a:cs typeface="Calibri" panose="020F0502020204030204" pitchFamily="34" charset="0"/>
              </a:rPr>
              <a:t>WELL-BEING</a:t>
            </a:r>
          </a:p>
        </p:txBody>
      </p:sp>
      <p:sp>
        <p:nvSpPr>
          <p:cNvPr id="8" name="Rectangle 7"/>
          <p:cNvSpPr/>
          <p:nvPr/>
        </p:nvSpPr>
        <p:spPr>
          <a:xfrm>
            <a:off x="8118316" y="224138"/>
            <a:ext cx="1025684" cy="7135059"/>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83009" y="1210829"/>
            <a:ext cx="1025684" cy="7135059"/>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876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weltrekordreise.ch/flags-maps/gy_map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919" y="2039031"/>
            <a:ext cx="2469952" cy="3562946"/>
          </a:xfrm>
          <a:prstGeom prst="rect">
            <a:avLst/>
          </a:prstGeom>
          <a:noFill/>
        </p:spPr>
      </p:pic>
      <p:pic>
        <p:nvPicPr>
          <p:cNvPr id="6" name="Picture 2" descr="Mangotre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7371" y="2039030"/>
            <a:ext cx="2940743" cy="3562946"/>
          </a:xfrm>
          <a:prstGeom prst="rect">
            <a:avLst/>
          </a:prstGeom>
          <a:noFill/>
        </p:spPr>
      </p:pic>
      <p:sp>
        <p:nvSpPr>
          <p:cNvPr id="2" name="Title 1"/>
          <p:cNvSpPr>
            <a:spLocks noGrp="1"/>
          </p:cNvSpPr>
          <p:nvPr>
            <p:ph type="title"/>
          </p:nvPr>
        </p:nvSpPr>
        <p:spPr/>
        <p:txBody>
          <a:bodyPr/>
          <a:lstStyle/>
          <a:p>
            <a:r>
              <a:rPr lang="en-US" sz="2700" dirty="0" err="1"/>
              <a:t>Varqa</a:t>
            </a:r>
            <a:r>
              <a:rPr lang="en-US" sz="2700" dirty="0"/>
              <a:t> Foundation, </a:t>
            </a:r>
            <a:r>
              <a:rPr lang="en-US" sz="2700" dirty="0" err="1"/>
              <a:t>Rupununi</a:t>
            </a:r>
            <a:r>
              <a:rPr lang="en-US" sz="2700" dirty="0"/>
              <a:t> Region of Guyana</a:t>
            </a:r>
          </a:p>
        </p:txBody>
      </p:sp>
      <p:sp>
        <p:nvSpPr>
          <p:cNvPr id="4" name="Content Placeholder 3"/>
          <p:cNvSpPr>
            <a:spLocks noGrp="1"/>
          </p:cNvSpPr>
          <p:nvPr>
            <p:ph sz="half" idx="2"/>
          </p:nvPr>
        </p:nvSpPr>
        <p:spPr>
          <a:xfrm>
            <a:off x="3515638" y="1765281"/>
            <a:ext cx="2607756" cy="3286195"/>
          </a:xfrm>
        </p:spPr>
        <p:txBody>
          <a:bodyPr/>
          <a:lstStyle/>
          <a:p>
            <a:r>
              <a:rPr lang="en-US" sz="2400" dirty="0" smtClean="0"/>
              <a:t>16,000 people</a:t>
            </a:r>
          </a:p>
          <a:p>
            <a:r>
              <a:rPr lang="en-US" sz="2400" dirty="0" smtClean="0"/>
              <a:t>33,000 </a:t>
            </a:r>
            <a:r>
              <a:rPr lang="en-US" sz="2400" dirty="0" err="1" smtClean="0"/>
              <a:t>sq</a:t>
            </a:r>
            <a:r>
              <a:rPr lang="en-US" sz="2400" dirty="0" smtClean="0"/>
              <a:t> miles</a:t>
            </a:r>
          </a:p>
          <a:p>
            <a:r>
              <a:rPr lang="en-US" sz="2400" dirty="0" smtClean="0"/>
              <a:t>No roads, communication, electricity</a:t>
            </a:r>
          </a:p>
          <a:p>
            <a:r>
              <a:rPr lang="en-US" sz="2400" dirty="0" smtClean="0"/>
              <a:t>5</a:t>
            </a:r>
            <a:r>
              <a:rPr lang="en-US" sz="2400" baseline="30000" dirty="0" smtClean="0"/>
              <a:t>th</a:t>
            </a:r>
            <a:r>
              <a:rPr lang="en-US" sz="2400" dirty="0" smtClean="0"/>
              <a:t> grade education</a:t>
            </a:r>
          </a:p>
          <a:p>
            <a:r>
              <a:rPr lang="en-US" sz="2400" dirty="0" smtClean="0"/>
              <a:t>Subsistence economy</a:t>
            </a:r>
            <a:endParaRPr lang="en-US" sz="2400" dirty="0"/>
          </a:p>
        </p:txBody>
      </p:sp>
    </p:spTree>
    <p:extLst>
      <p:ext uri="{BB962C8B-B14F-4D97-AF65-F5344CB8AC3E}">
        <p14:creationId xmlns:p14="http://schemas.microsoft.com/office/powerpoint/2010/main" val="711151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68100" y="44381"/>
            <a:ext cx="5605379" cy="6726455"/>
          </a:xfrm>
          <a:prstGeom prst="rect">
            <a:avLst/>
          </a:prstGeom>
        </p:spPr>
      </p:pic>
      <p:sp>
        <p:nvSpPr>
          <p:cNvPr id="2" name="TextBox 1"/>
          <p:cNvSpPr txBox="1"/>
          <p:nvPr/>
        </p:nvSpPr>
        <p:spPr>
          <a:xfrm rot="16200000">
            <a:off x="673059" y="1202723"/>
            <a:ext cx="1518874" cy="307777"/>
          </a:xfrm>
          <a:prstGeom prst="rect">
            <a:avLst/>
          </a:prstGeom>
          <a:noFill/>
        </p:spPr>
        <p:txBody>
          <a:bodyPr wrap="square" rtlCol="0">
            <a:spAutoFit/>
          </a:bodyPr>
          <a:lstStyle/>
          <a:p>
            <a:r>
              <a:rPr lang="en-US" sz="1400" dirty="0">
                <a:solidFill>
                  <a:prstClr val="white"/>
                </a:solidFill>
                <a:latin typeface="Calibri"/>
                <a:cs typeface="Calibri"/>
              </a:rPr>
              <a:t>Overall well-being</a:t>
            </a:r>
          </a:p>
        </p:txBody>
      </p:sp>
      <p:sp>
        <p:nvSpPr>
          <p:cNvPr id="5" name="TextBox 4"/>
          <p:cNvSpPr txBox="1"/>
          <p:nvPr/>
        </p:nvSpPr>
        <p:spPr>
          <a:xfrm rot="16200000">
            <a:off x="911792" y="2734050"/>
            <a:ext cx="983398" cy="307777"/>
          </a:xfrm>
          <a:prstGeom prst="rect">
            <a:avLst/>
          </a:prstGeom>
          <a:noFill/>
        </p:spPr>
        <p:txBody>
          <a:bodyPr wrap="square" rtlCol="0">
            <a:spAutoFit/>
          </a:bodyPr>
          <a:lstStyle/>
          <a:p>
            <a:pPr algn="ctr"/>
            <a:r>
              <a:rPr lang="en-US" sz="1400" dirty="0">
                <a:solidFill>
                  <a:prstClr val="white"/>
                </a:solidFill>
                <a:latin typeface="Calibri"/>
                <a:cs typeface="Calibri"/>
              </a:rPr>
              <a:t>Social</a:t>
            </a:r>
          </a:p>
        </p:txBody>
      </p:sp>
      <p:sp>
        <p:nvSpPr>
          <p:cNvPr id="7" name="TextBox 6"/>
          <p:cNvSpPr txBox="1"/>
          <p:nvPr/>
        </p:nvSpPr>
        <p:spPr>
          <a:xfrm rot="16200000">
            <a:off x="916167" y="3940335"/>
            <a:ext cx="977059" cy="307777"/>
          </a:xfrm>
          <a:prstGeom prst="rect">
            <a:avLst/>
          </a:prstGeom>
          <a:noFill/>
        </p:spPr>
        <p:txBody>
          <a:bodyPr wrap="square" rtlCol="0">
            <a:spAutoFit/>
          </a:bodyPr>
          <a:lstStyle/>
          <a:p>
            <a:pPr algn="ctr"/>
            <a:r>
              <a:rPr lang="en-US" sz="1400" dirty="0">
                <a:solidFill>
                  <a:prstClr val="white"/>
                </a:solidFill>
                <a:latin typeface="Calibri"/>
                <a:cs typeface="Calibri"/>
              </a:rPr>
              <a:t>Physical</a:t>
            </a:r>
          </a:p>
        </p:txBody>
      </p:sp>
      <p:sp>
        <p:nvSpPr>
          <p:cNvPr id="8" name="TextBox 7"/>
          <p:cNvSpPr txBox="1"/>
          <p:nvPr/>
        </p:nvSpPr>
        <p:spPr>
          <a:xfrm rot="16200000">
            <a:off x="812170" y="4728311"/>
            <a:ext cx="1172373" cy="307777"/>
          </a:xfrm>
          <a:prstGeom prst="rect">
            <a:avLst/>
          </a:prstGeom>
          <a:noFill/>
        </p:spPr>
        <p:txBody>
          <a:bodyPr wrap="square" rtlCol="0">
            <a:spAutoFit/>
          </a:bodyPr>
          <a:lstStyle/>
          <a:p>
            <a:pPr algn="ctr"/>
            <a:r>
              <a:rPr lang="en-US" sz="1400" dirty="0">
                <a:solidFill>
                  <a:prstClr val="white"/>
                </a:solidFill>
                <a:latin typeface="Calibri"/>
                <a:cs typeface="Calibri"/>
              </a:rPr>
              <a:t>Mental</a:t>
            </a:r>
          </a:p>
        </p:txBody>
      </p:sp>
      <p:sp>
        <p:nvSpPr>
          <p:cNvPr id="9" name="TextBox 8"/>
          <p:cNvSpPr txBox="1"/>
          <p:nvPr/>
        </p:nvSpPr>
        <p:spPr>
          <a:xfrm rot="16200000">
            <a:off x="908229" y="5507881"/>
            <a:ext cx="982680" cy="307777"/>
          </a:xfrm>
          <a:prstGeom prst="rect">
            <a:avLst/>
          </a:prstGeom>
          <a:noFill/>
        </p:spPr>
        <p:txBody>
          <a:bodyPr wrap="square" rtlCol="0">
            <a:spAutoFit/>
          </a:bodyPr>
          <a:lstStyle/>
          <a:p>
            <a:pPr algn="ctr"/>
            <a:r>
              <a:rPr lang="en-US" sz="1400" dirty="0">
                <a:solidFill>
                  <a:prstClr val="white"/>
                </a:solidFill>
                <a:latin typeface="Calibri"/>
                <a:cs typeface="Calibri"/>
              </a:rPr>
              <a:t>Social</a:t>
            </a:r>
          </a:p>
        </p:txBody>
      </p:sp>
      <p:sp>
        <p:nvSpPr>
          <p:cNvPr id="10" name="TextBox 9"/>
          <p:cNvSpPr txBox="1"/>
          <p:nvPr/>
        </p:nvSpPr>
        <p:spPr>
          <a:xfrm rot="16200000">
            <a:off x="867261" y="6237942"/>
            <a:ext cx="1112403" cy="307777"/>
          </a:xfrm>
          <a:prstGeom prst="rect">
            <a:avLst/>
          </a:prstGeom>
          <a:noFill/>
        </p:spPr>
        <p:txBody>
          <a:bodyPr wrap="square" rtlCol="0">
            <a:spAutoFit/>
          </a:bodyPr>
          <a:lstStyle/>
          <a:p>
            <a:pPr algn="ctr"/>
            <a:r>
              <a:rPr lang="en-US" sz="1400" dirty="0">
                <a:solidFill>
                  <a:prstClr val="white"/>
                </a:solidFill>
                <a:latin typeface="Calibri"/>
                <a:cs typeface="Calibri"/>
              </a:rPr>
              <a:t>Spiritual</a:t>
            </a:r>
          </a:p>
        </p:txBody>
      </p:sp>
      <p:sp>
        <p:nvSpPr>
          <p:cNvPr id="11" name="Left Brace 10"/>
          <p:cNvSpPr/>
          <p:nvPr/>
        </p:nvSpPr>
        <p:spPr>
          <a:xfrm>
            <a:off x="1617705" y="665201"/>
            <a:ext cx="151187" cy="1557177"/>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12" name="Left Brace 11"/>
          <p:cNvSpPr/>
          <p:nvPr/>
        </p:nvSpPr>
        <p:spPr>
          <a:xfrm>
            <a:off x="1581120" y="2388680"/>
            <a:ext cx="172653" cy="990243"/>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13" name="Left Brace 12"/>
          <p:cNvSpPr/>
          <p:nvPr/>
        </p:nvSpPr>
        <p:spPr>
          <a:xfrm>
            <a:off x="1559654" y="3765657"/>
            <a:ext cx="209238" cy="686657"/>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14" name="Left Brace 13"/>
          <p:cNvSpPr/>
          <p:nvPr/>
        </p:nvSpPr>
        <p:spPr>
          <a:xfrm>
            <a:off x="1560867" y="4545463"/>
            <a:ext cx="209238" cy="686657"/>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15" name="Left Brace 14"/>
          <p:cNvSpPr/>
          <p:nvPr/>
        </p:nvSpPr>
        <p:spPr>
          <a:xfrm>
            <a:off x="1554520" y="5332829"/>
            <a:ext cx="209238" cy="686657"/>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16" name="Left Brace 15"/>
          <p:cNvSpPr/>
          <p:nvPr/>
        </p:nvSpPr>
        <p:spPr>
          <a:xfrm>
            <a:off x="1562080" y="6066061"/>
            <a:ext cx="209238" cy="686657"/>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19" name="Title 18"/>
          <p:cNvSpPr>
            <a:spLocks noGrp="1"/>
          </p:cNvSpPr>
          <p:nvPr>
            <p:ph type="title"/>
          </p:nvPr>
        </p:nvSpPr>
        <p:spPr/>
        <p:txBody>
          <a:bodyPr/>
          <a:lstStyle/>
          <a:p>
            <a:endParaRPr lang="en-US"/>
          </a:p>
        </p:txBody>
      </p:sp>
      <p:sp>
        <p:nvSpPr>
          <p:cNvPr id="20" name="Content Placeholder 19"/>
          <p:cNvSpPr>
            <a:spLocks noGrp="1"/>
          </p:cNvSpPr>
          <p:nvPr>
            <p:ph idx="1"/>
          </p:nvPr>
        </p:nvSpPr>
        <p:spPr/>
        <p:txBody>
          <a:bodyPr/>
          <a:lstStyle/>
          <a:p>
            <a:endParaRPr lang="en-US"/>
          </a:p>
        </p:txBody>
      </p:sp>
    </p:spTree>
    <p:extLst>
      <p:ext uri="{BB962C8B-B14F-4D97-AF65-F5344CB8AC3E}">
        <p14:creationId xmlns:p14="http://schemas.microsoft.com/office/powerpoint/2010/main" val="94310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t>
            </a:r>
            <a:r>
              <a:rPr lang="en-US" dirty="0" smtClean="0"/>
              <a:t>Health and Wellbeing</a:t>
            </a:r>
            <a:endParaRPr lang="en-US" dirty="0"/>
          </a:p>
        </p:txBody>
      </p:sp>
      <p:sp>
        <p:nvSpPr>
          <p:cNvPr id="3" name="Content Placeholder 2"/>
          <p:cNvSpPr>
            <a:spLocks noGrp="1"/>
          </p:cNvSpPr>
          <p:nvPr>
            <p:ph idx="1"/>
          </p:nvPr>
        </p:nvSpPr>
        <p:spPr/>
        <p:txBody>
          <a:bodyPr/>
          <a:lstStyle/>
          <a:p>
            <a:r>
              <a:rPr lang="en-US" dirty="0" smtClean="0"/>
              <a:t>Increase in % of people thriving</a:t>
            </a:r>
          </a:p>
          <a:p>
            <a:r>
              <a:rPr lang="en-US" dirty="0" smtClean="0"/>
              <a:t>Decrease in % of people who are struggling</a:t>
            </a:r>
            <a:endParaRPr lang="en-US" dirty="0"/>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31</a:t>
            </a:fld>
            <a:endParaRPr lang="en-US" dirty="0">
              <a:solidFill>
                <a:srgbClr val="D6D2C4">
                  <a:lumMod val="75000"/>
                </a:srgbClr>
              </a:solidFill>
            </a:endParaRPr>
          </a:p>
        </p:txBody>
      </p:sp>
      <p:sp>
        <p:nvSpPr>
          <p:cNvPr id="5" name="Content Placeholder 2"/>
          <p:cNvSpPr txBox="1">
            <a:spLocks/>
          </p:cNvSpPr>
          <p:nvPr/>
        </p:nvSpPr>
        <p:spPr>
          <a:xfrm>
            <a:off x="457200" y="3802080"/>
            <a:ext cx="8229600" cy="1144422"/>
          </a:xfrm>
          <a:prstGeom prst="rect">
            <a:avLst/>
          </a:prstGeom>
          <a:solidFill>
            <a:schemeClr val="accent1"/>
          </a:solidFill>
          <a:ln w="38100" cmpd="sng">
            <a:solidFill>
              <a:schemeClr val="accent2">
                <a:lumMod val="50000"/>
              </a:schemeClr>
            </a:solidFill>
          </a:ln>
        </p:spPr>
        <p:txBody>
          <a:bodyPr vert="horz" lIns="91440" tIns="45720" rIns="91440" bIns="45720" rtlCol="0">
            <a:noAutofit/>
          </a:bodyPr>
          <a:lstStyle>
            <a:lvl1pPr marL="465138" indent="-465138" algn="l" defTabSz="914400" rtl="0" eaLnBrk="1" latinLnBrk="0" hangingPunct="1">
              <a:lnSpc>
                <a:spcPct val="100000"/>
              </a:lnSpc>
              <a:spcBef>
                <a:spcPts val="1200"/>
              </a:spcBef>
              <a:buClr>
                <a:srgbClr val="ED9451"/>
              </a:buClr>
              <a:buSzPct val="85000"/>
              <a:buFont typeface="Wingdings" panose="05000000000000000000" pitchFamily="2" charset="2"/>
              <a:buChar char="l"/>
              <a:defRPr sz="2800" kern="1200">
                <a:solidFill>
                  <a:schemeClr val="bg1"/>
                </a:solidFill>
                <a:latin typeface="+mn-lt"/>
                <a:ea typeface="+mn-ea"/>
                <a:cs typeface="+mn-cs"/>
              </a:defRPr>
            </a:lvl1pPr>
            <a:lvl2pPr marL="914400" indent="-231775"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2pPr>
            <a:lvl3pPr marL="1379538" indent="-233363"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3pPr>
            <a:lvl4pPr marL="1828800" indent="-231775"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4pPr>
            <a:lvl5pPr marL="2293938" indent="-233363"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dirty="0" smtClean="0">
                <a:solidFill>
                  <a:prstClr val="white"/>
                </a:solidFill>
              </a:rPr>
              <a:t>Well-being x Life Expectancy = </a:t>
            </a:r>
          </a:p>
          <a:p>
            <a:pPr marL="0" indent="0" algn="ctr">
              <a:buFont typeface="Wingdings" panose="05000000000000000000" pitchFamily="2" charset="2"/>
              <a:buNone/>
            </a:pPr>
            <a:r>
              <a:rPr lang="en-US" dirty="0" smtClean="0">
                <a:solidFill>
                  <a:prstClr val="white"/>
                </a:solidFill>
              </a:rPr>
              <a:t>Well-being Adjusted Life Years (WALYs)</a:t>
            </a:r>
            <a:endParaRPr lang="en-US" dirty="0">
              <a:solidFill>
                <a:prstClr val="white"/>
              </a:solidFill>
            </a:endParaRPr>
          </a:p>
        </p:txBody>
      </p:sp>
    </p:spTree>
    <p:extLst>
      <p:ext uri="{BB962C8B-B14F-4D97-AF65-F5344CB8AC3E}">
        <p14:creationId xmlns:p14="http://schemas.microsoft.com/office/powerpoint/2010/main" val="1789462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E87722"/>
                </a:solidFill>
              </a:rPr>
              <a:t>Measures </a:t>
            </a:r>
            <a:r>
              <a:rPr lang="en-US" dirty="0" smtClean="0">
                <a:solidFill>
                  <a:srgbClr val="E87722"/>
                </a:solidFill>
              </a:rPr>
              <a:t>of health and wellbeing at multiple levels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0890735"/>
              </p:ext>
            </p:extLst>
          </p:nvPr>
        </p:nvGraphicFramePr>
        <p:xfrm>
          <a:off x="457200" y="1706563"/>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523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inkagesBann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50507"/>
            <a:ext cx="6858000" cy="2560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88967" y="3127929"/>
            <a:ext cx="2278316" cy="300082"/>
          </a:xfrm>
          <a:prstGeom prst="rect">
            <a:avLst/>
          </a:prstGeom>
        </p:spPr>
        <p:txBody>
          <a:bodyPr wrap="none">
            <a:spAutoFit/>
          </a:bodyPr>
          <a:lstStyle/>
          <a:p>
            <a:r>
              <a:rPr lang="en-US" sz="135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https://vimeo.com/83703623</a:t>
            </a:r>
            <a:endParaRPr lang="en-US" sz="1350" dirty="0">
              <a:solidFill>
                <a:srgbClr val="3F3F3F"/>
              </a:solidFill>
            </a:endParaRPr>
          </a:p>
        </p:txBody>
      </p:sp>
      <p:sp>
        <p:nvSpPr>
          <p:cNvPr id="6" name="Rectangle 5"/>
          <p:cNvSpPr/>
          <p:nvPr/>
        </p:nvSpPr>
        <p:spPr>
          <a:xfrm>
            <a:off x="1143000" y="5723751"/>
            <a:ext cx="3252878" cy="300082"/>
          </a:xfrm>
          <a:prstGeom prst="rect">
            <a:avLst/>
          </a:prstGeom>
        </p:spPr>
        <p:txBody>
          <a:bodyPr wrap="none">
            <a:spAutoFit/>
          </a:bodyPr>
          <a:lstStyle/>
          <a:p>
            <a:r>
              <a:rPr lang="en-US" sz="1350" dirty="0">
                <a:solidFill>
                  <a:srgbClr val="3F3F3F"/>
                </a:solidFill>
              </a:rPr>
              <a:t>https://www.utec-lowell.org/gallery/video</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4691" y="3413377"/>
            <a:ext cx="4859477" cy="2587373"/>
          </a:xfrm>
          <a:prstGeom prst="rect">
            <a:avLst/>
          </a:prstGeom>
        </p:spPr>
      </p:pic>
      <p:sp>
        <p:nvSpPr>
          <p:cNvPr id="7" name="TextBox 6"/>
          <p:cNvSpPr txBox="1"/>
          <p:nvPr/>
        </p:nvSpPr>
        <p:spPr>
          <a:xfrm>
            <a:off x="1143001" y="3477219"/>
            <a:ext cx="655949" cy="300082"/>
          </a:xfrm>
          <a:prstGeom prst="rect">
            <a:avLst/>
          </a:prstGeom>
          <a:noFill/>
        </p:spPr>
        <p:txBody>
          <a:bodyPr wrap="none" rtlCol="0">
            <a:spAutoFit/>
          </a:bodyPr>
          <a:lstStyle/>
          <a:p>
            <a:r>
              <a:rPr lang="en-US" sz="1350" b="1" dirty="0">
                <a:solidFill>
                  <a:prstClr val="white"/>
                </a:solidFill>
              </a:rPr>
              <a:t>UTEC</a:t>
            </a:r>
          </a:p>
        </p:txBody>
      </p:sp>
      <p:sp>
        <p:nvSpPr>
          <p:cNvPr id="9" name="TextBox 8"/>
          <p:cNvSpPr txBox="1"/>
          <p:nvPr/>
        </p:nvSpPr>
        <p:spPr>
          <a:xfrm>
            <a:off x="6528549" y="5577514"/>
            <a:ext cx="1149724" cy="300082"/>
          </a:xfrm>
          <a:prstGeom prst="rect">
            <a:avLst/>
          </a:prstGeom>
          <a:noFill/>
        </p:spPr>
        <p:txBody>
          <a:bodyPr wrap="square" rtlCol="0">
            <a:spAutoFit/>
          </a:bodyPr>
          <a:lstStyle/>
          <a:p>
            <a:r>
              <a:rPr lang="en-US" sz="1350" dirty="0">
                <a:solidFill>
                  <a:srgbClr val="0070C0"/>
                </a:solidFill>
              </a:rPr>
              <a:t>St </a:t>
            </a:r>
            <a:r>
              <a:rPr lang="en-US" sz="1350" dirty="0" err="1">
                <a:solidFill>
                  <a:srgbClr val="0070C0"/>
                </a:solidFill>
              </a:rPr>
              <a:t>Ninian’s</a:t>
            </a:r>
            <a:endParaRPr lang="en-US" sz="1350" dirty="0">
              <a:solidFill>
                <a:srgbClr val="0070C0"/>
              </a:solidFill>
            </a:endParaRPr>
          </a:p>
        </p:txBody>
      </p:sp>
      <p:pic>
        <p:nvPicPr>
          <p:cNvPr id="10" name="Content Placeholder 5"/>
          <p:cNvPicPr>
            <a:picLocks noChangeAspect="1"/>
          </p:cNvPicPr>
          <p:nvPr/>
        </p:nvPicPr>
        <p:blipFill rotWithShape="1">
          <a:blip r:embed="rId5" cstate="print">
            <a:extLst>
              <a:ext uri="{28A0092B-C50C-407E-A947-70E740481C1C}">
                <a14:useLocalDpi xmlns:a14="http://schemas.microsoft.com/office/drawing/2010/main" val="0"/>
              </a:ext>
            </a:extLst>
          </a:blip>
          <a:srcRect t="18734" b="4656"/>
          <a:stretch/>
        </p:blipFill>
        <p:spPr>
          <a:xfrm>
            <a:off x="10840" y="858712"/>
            <a:ext cx="2275160" cy="2574561"/>
          </a:xfrm>
          <a:prstGeom prst="rect">
            <a:avLst/>
          </a:prstGeom>
        </p:spPr>
      </p:pic>
      <p:pic>
        <p:nvPicPr>
          <p:cNvPr id="11" name="Picture 2" descr="http://noticias.universia.edu.pe/pe/images/universia/a/al/alu/alumnos-de-harvard-visitaron-la-utec-noticias.jpg"/>
          <p:cNvPicPr>
            <a:picLocks noChangeAspect="1" noChangeArrowheads="1"/>
          </p:cNvPicPr>
          <p:nvPr/>
        </p:nvPicPr>
        <p:blipFill rotWithShape="1">
          <a:blip r:embed="rId6">
            <a:extLst>
              <a:ext uri="{28A0092B-C50C-407E-A947-70E740481C1C}">
                <a14:useLocalDpi xmlns:a14="http://schemas.microsoft.com/office/drawing/2010/main" val="0"/>
              </a:ext>
            </a:extLst>
          </a:blip>
          <a:srcRect l="2958"/>
          <a:stretch/>
        </p:blipFill>
        <p:spPr bwMode="auto">
          <a:xfrm>
            <a:off x="0" y="3404929"/>
            <a:ext cx="3605291" cy="2617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a/a5/Vice_Admiral_Vivek_H._Murthy,_USPH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3943" y="3409381"/>
            <a:ext cx="2090057" cy="261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32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Leading from abundance</a:t>
            </a:r>
            <a:endParaRPr lang="en-US" dirty="0"/>
          </a:p>
        </p:txBody>
      </p:sp>
      <p:sp>
        <p:nvSpPr>
          <p:cNvPr id="4" name="Content Placeholder 3"/>
          <p:cNvSpPr>
            <a:spLocks noGrp="1"/>
          </p:cNvSpPr>
          <p:nvPr>
            <p:ph idx="1"/>
          </p:nvPr>
        </p:nvSpPr>
        <p:spPr/>
        <p:txBody>
          <a:bodyPr/>
          <a:lstStyle/>
          <a:p>
            <a:pPr marL="0" indent="0">
              <a:buNone/>
            </a:pPr>
            <a:r>
              <a:rPr lang="en-US" sz="2400" dirty="0"/>
              <a:t>Abundance does not happen automatically. It is created when we have the sense to choose community, to come together to celebrate and share our common store. Whether the scarce resource is money or love or power or words, the true law of life is that we generate more of whatever seems scarce by trusting its supply and passing it around. Authentic abundance does not lie in secured stockpiles of food or cash or influence or affection but in belonging to a community where we can give those goods to others who need them—and receive them from others when we are in need.</a:t>
            </a:r>
          </a:p>
          <a:p>
            <a:pPr marL="0" indent="0">
              <a:buNone/>
            </a:pPr>
            <a:r>
              <a:rPr lang="en-US" sz="2400" dirty="0" smtClean="0"/>
              <a:t>			Parker Palmer, </a:t>
            </a:r>
            <a:r>
              <a:rPr lang="en-US" sz="2400" u="sng" dirty="0" smtClean="0"/>
              <a:t>Let Your Heart Speak</a:t>
            </a:r>
            <a:endParaRPr lang="en-US" sz="2400" u="sng" dirty="0"/>
          </a:p>
        </p:txBody>
      </p:sp>
      <p:sp>
        <p:nvSpPr>
          <p:cNvPr id="2" name="Slide Number Placeholder 1"/>
          <p:cNvSpPr>
            <a:spLocks noGrp="1"/>
          </p:cNvSpPr>
          <p:nvPr>
            <p:ph type="sldNum" sz="quarter" idx="12"/>
          </p:nvPr>
        </p:nvSpPr>
        <p:spPr/>
        <p:txBody>
          <a:bodyPr/>
          <a:lstStyle/>
          <a:p>
            <a:fld id="{8F48B0CA-4B01-40C4-BAC1-6D0A686B524F}" type="slidenum">
              <a:rPr lang="en-US" smtClean="0">
                <a:solidFill>
                  <a:srgbClr val="D6D2C4">
                    <a:lumMod val="75000"/>
                  </a:srgbClr>
                </a:solidFill>
              </a:rPr>
              <a:pPr/>
              <a:t>34</a:t>
            </a:fld>
            <a:endParaRPr lang="en-US">
              <a:solidFill>
                <a:srgbClr val="D6D2C4">
                  <a:lumMod val="75000"/>
                </a:srgbClr>
              </a:solidFill>
            </a:endParaRPr>
          </a:p>
        </p:txBody>
      </p:sp>
    </p:spTree>
    <p:extLst>
      <p:ext uri="{BB962C8B-B14F-4D97-AF65-F5344CB8AC3E}">
        <p14:creationId xmlns:p14="http://schemas.microsoft.com/office/powerpoint/2010/main" val="1183145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could we do together that we couldn’t do alone?</a:t>
            </a:r>
            <a:endParaRPr lang="en-US" dirty="0"/>
          </a:p>
        </p:txBody>
      </p:sp>
      <p:sp>
        <p:nvSpPr>
          <p:cNvPr id="4" name="Content Placeholder 3"/>
          <p:cNvSpPr>
            <a:spLocks noGrp="1"/>
          </p:cNvSpPr>
          <p:nvPr>
            <p:ph idx="1"/>
          </p:nvPr>
        </p:nvSpPr>
        <p:spPr/>
        <p:txBody>
          <a:bodyPr/>
          <a:lstStyle/>
          <a:p>
            <a:pPr marL="0" indent="0">
              <a:buNone/>
            </a:pPr>
            <a:r>
              <a:rPr lang="en-US" dirty="0" smtClean="0"/>
              <a:t>How might we work together to help 100 million people to thrive across thousands of communities across the world?</a:t>
            </a:r>
            <a:endParaRPr lang="en-US" dirty="0"/>
          </a:p>
          <a:p>
            <a:pPr marL="0" indent="0">
              <a:buNone/>
            </a:pPr>
            <a:endParaRPr lang="en-US" dirty="0" smtClean="0"/>
          </a:p>
          <a:p>
            <a:pPr marL="0" indent="0">
              <a:buNone/>
            </a:pPr>
            <a:r>
              <a:rPr lang="en-US" dirty="0" smtClean="0"/>
              <a:t>Contact info:</a:t>
            </a:r>
          </a:p>
          <a:p>
            <a:r>
              <a:rPr lang="en-US" dirty="0" smtClean="0"/>
              <a:t>www.100mlives.org</a:t>
            </a:r>
          </a:p>
          <a:p>
            <a:r>
              <a:rPr lang="en-US" dirty="0" smtClean="0"/>
              <a:t>@100MLives</a:t>
            </a:r>
          </a:p>
          <a:p>
            <a:r>
              <a:rPr lang="en-US" dirty="0" smtClean="0"/>
              <a:t>100MLives@ihi.org</a:t>
            </a:r>
            <a:endParaRPr lang="en-US" dirty="0"/>
          </a:p>
        </p:txBody>
      </p:sp>
      <p:sp>
        <p:nvSpPr>
          <p:cNvPr id="2" name="Slide Number Placeholder 1"/>
          <p:cNvSpPr>
            <a:spLocks noGrp="1"/>
          </p:cNvSpPr>
          <p:nvPr>
            <p:ph type="sldNum" sz="quarter" idx="12"/>
          </p:nvPr>
        </p:nvSpPr>
        <p:spPr/>
        <p:txBody>
          <a:bodyPr/>
          <a:lstStyle/>
          <a:p>
            <a:fld id="{8F48B0CA-4B01-40C4-BAC1-6D0A686B524F}" type="slidenum">
              <a:rPr lang="en-US" smtClean="0">
                <a:solidFill>
                  <a:srgbClr val="D6D2C4">
                    <a:lumMod val="75000"/>
                  </a:srgbClr>
                </a:solidFill>
              </a:rPr>
              <a:pPr/>
              <a:t>35</a:t>
            </a:fld>
            <a:endParaRPr lang="en-US">
              <a:solidFill>
                <a:srgbClr val="D6D2C4">
                  <a:lumMod val="75000"/>
                </a:srgbClr>
              </a:solidFill>
            </a:endParaRPr>
          </a:p>
        </p:txBody>
      </p:sp>
    </p:spTree>
    <p:extLst>
      <p:ext uri="{BB962C8B-B14F-4D97-AF65-F5344CB8AC3E}">
        <p14:creationId xmlns:p14="http://schemas.microsoft.com/office/powerpoint/2010/main" val="115782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ugen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3846" r="3675"/>
          <a:stretch/>
        </p:blipFill>
        <p:spPr bwMode="auto">
          <a:xfrm>
            <a:off x="1143000" y="1885950"/>
            <a:ext cx="6858000" cy="4114800"/>
          </a:xfrm>
          <a:prstGeom prst="rect">
            <a:avLst/>
          </a:prstGeom>
          <a:noFill/>
        </p:spPr>
      </p:pic>
      <p:sp>
        <p:nvSpPr>
          <p:cNvPr id="2" name="Title 1"/>
          <p:cNvSpPr>
            <a:spLocks noGrp="1"/>
          </p:cNvSpPr>
          <p:nvPr>
            <p:ph type="title"/>
          </p:nvPr>
        </p:nvSpPr>
        <p:spPr>
          <a:xfrm>
            <a:off x="521595" y="991961"/>
            <a:ext cx="7363066" cy="774954"/>
          </a:xfrm>
        </p:spPr>
        <p:txBody>
          <a:bodyPr/>
          <a:lstStyle/>
          <a:p>
            <a:r>
              <a:rPr lang="en-US" dirty="0" smtClean="0"/>
              <a:t>Unlocking the trapped and untapped potential of people</a:t>
            </a:r>
            <a:endParaRPr lang="en-US" dirty="0"/>
          </a:p>
        </p:txBody>
      </p:sp>
    </p:spTree>
    <p:extLst>
      <p:ext uri="{BB962C8B-B14F-4D97-AF65-F5344CB8AC3E}">
        <p14:creationId xmlns:p14="http://schemas.microsoft.com/office/powerpoint/2010/main" val="2741828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57250"/>
            <a:ext cx="9144000" cy="6059488"/>
          </a:xfrm>
          <a:prstGeom prst="rect">
            <a:avLst/>
          </a:prstGeom>
          <a:noFill/>
          <a:ln w="9525">
            <a:noFill/>
            <a:miter lim="800000"/>
            <a:headEnd/>
            <a:tailEnd/>
          </a:ln>
          <a:effectLst/>
        </p:spPr>
      </p:pic>
    </p:spTree>
    <p:extLst>
      <p:ext uri="{BB962C8B-B14F-4D97-AF65-F5344CB8AC3E}">
        <p14:creationId xmlns:p14="http://schemas.microsoft.com/office/powerpoint/2010/main" val="1817979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393168"/>
            <a:ext cx="7266906" cy="774954"/>
          </a:xfrm>
        </p:spPr>
        <p:txBody>
          <a:bodyPr/>
          <a:lstStyle/>
          <a:p>
            <a:r>
              <a:rPr lang="en-US" dirty="0" smtClean="0"/>
              <a:t>A Powerful Way of Being and Doing</a:t>
            </a:r>
            <a:endParaRPr lang="en-US" dirty="0"/>
          </a:p>
        </p:txBody>
      </p:sp>
      <p:pic>
        <p:nvPicPr>
          <p:cNvPr id="5" name="Picture 2" descr="communitycente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0" y="2083909"/>
            <a:ext cx="5385155" cy="3595712"/>
          </a:xfrm>
          <a:prstGeom prst="rect">
            <a:avLst/>
          </a:prstGeom>
          <a:noFill/>
        </p:spPr>
      </p:pic>
      <p:sp>
        <p:nvSpPr>
          <p:cNvPr id="3" name="Content Placeholder 2"/>
          <p:cNvSpPr>
            <a:spLocks noGrp="1"/>
          </p:cNvSpPr>
          <p:nvPr>
            <p:ph sz="half" idx="2"/>
          </p:nvPr>
        </p:nvSpPr>
        <p:spPr>
          <a:xfrm>
            <a:off x="5606143" y="2013915"/>
            <a:ext cx="3537857" cy="3644008"/>
          </a:xfrm>
        </p:spPr>
        <p:txBody>
          <a:bodyPr/>
          <a:lstStyle/>
          <a:p>
            <a:r>
              <a:rPr lang="en-US" sz="1650" dirty="0"/>
              <a:t>From “me” to “we”</a:t>
            </a:r>
          </a:p>
          <a:p>
            <a:r>
              <a:rPr lang="en-US" sz="1650" dirty="0"/>
              <a:t>From isolation to interconnectedness</a:t>
            </a:r>
          </a:p>
          <a:p>
            <a:r>
              <a:rPr lang="en-US" sz="1650" dirty="0"/>
              <a:t>From pathology to vision </a:t>
            </a:r>
          </a:p>
          <a:p>
            <a:r>
              <a:rPr lang="en-US" sz="1650" dirty="0"/>
              <a:t>From poverty to potential</a:t>
            </a:r>
          </a:p>
          <a:p>
            <a:r>
              <a:rPr lang="en-US" sz="1650" dirty="0"/>
              <a:t>From scarcity to abundance</a:t>
            </a:r>
          </a:p>
          <a:p>
            <a:r>
              <a:rPr lang="en-US" sz="1650" dirty="0"/>
              <a:t>From having answers to asking questions </a:t>
            </a:r>
          </a:p>
          <a:p>
            <a:r>
              <a:rPr lang="en-US" sz="1650" dirty="0"/>
              <a:t>From perfect planning to learning and failing forward</a:t>
            </a:r>
          </a:p>
          <a:p>
            <a:r>
              <a:rPr lang="en-US" sz="1650" dirty="0"/>
              <a:t>Embracing system transformation</a:t>
            </a:r>
          </a:p>
        </p:txBody>
      </p:sp>
      <p:sp>
        <p:nvSpPr>
          <p:cNvPr id="4" name="Slide Number Placeholder 3"/>
          <p:cNvSpPr>
            <a:spLocks noGrp="1"/>
          </p:cNvSpPr>
          <p:nvPr>
            <p:ph type="sldNum" sz="quarter" idx="12"/>
          </p:nvPr>
        </p:nvSpPr>
        <p:spPr/>
        <p:txBody>
          <a:bodyPr/>
          <a:lstStyle/>
          <a:p>
            <a:fld id="{8F48B0CA-4B01-40C4-BAC1-6D0A686B524F}" type="slidenum">
              <a:rPr lang="en-US" smtClean="0">
                <a:solidFill>
                  <a:srgbClr val="D6D2C4">
                    <a:lumMod val="75000"/>
                  </a:srgbClr>
                </a:solidFill>
              </a:rPr>
              <a:pPr/>
              <a:t>6</a:t>
            </a:fld>
            <a:endParaRPr lang="en-US" dirty="0">
              <a:solidFill>
                <a:srgbClr val="D6D2C4">
                  <a:lumMod val="75000"/>
                </a:srgbClr>
              </a:solidFill>
            </a:endParaRPr>
          </a:p>
        </p:txBody>
      </p:sp>
    </p:spTree>
    <p:extLst>
      <p:ext uri="{BB962C8B-B14F-4D97-AF65-F5344CB8AC3E}">
        <p14:creationId xmlns:p14="http://schemas.microsoft.com/office/powerpoint/2010/main" val="994389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05" y="312261"/>
            <a:ext cx="6878170" cy="745629"/>
          </a:xfrm>
        </p:spPr>
        <p:txBody>
          <a:bodyPr>
            <a:noAutofit/>
          </a:bodyPr>
          <a:lstStyle/>
          <a:p>
            <a:r>
              <a:rPr lang="en-US" sz="2250" dirty="0"/>
              <a:t>Interrelationship between </a:t>
            </a:r>
            <a:r>
              <a:rPr lang="en-US" sz="2250" dirty="0" smtClean="0"/>
              <a:t>people</a:t>
            </a:r>
            <a:r>
              <a:rPr lang="en-US" sz="2250" dirty="0"/>
              <a:t>, </a:t>
            </a:r>
            <a:r>
              <a:rPr lang="en-US" sz="2250" dirty="0" smtClean="0"/>
              <a:t>places and systems</a:t>
            </a:r>
            <a:endParaRPr lang="en-US" sz="2250" dirty="0"/>
          </a:p>
        </p:txBody>
      </p:sp>
      <p:graphicFrame>
        <p:nvGraphicFramePr>
          <p:cNvPr id="4" name="Content Placeholder 3"/>
          <p:cNvGraphicFramePr>
            <a:graphicFrameLocks noGrp="1"/>
          </p:cNvGraphicFramePr>
          <p:nvPr>
            <p:ph sz="half" idx="1"/>
            <p:extLst/>
          </p:nvPr>
        </p:nvGraphicFramePr>
        <p:xfrm>
          <a:off x="942975" y="1643063"/>
          <a:ext cx="7843837" cy="4972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757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
          <p:cNvSpPr txBox="1">
            <a:spLocks noChangeArrowheads="1"/>
          </p:cNvSpPr>
          <p:nvPr/>
        </p:nvSpPr>
        <p:spPr bwMode="auto">
          <a:xfrm>
            <a:off x="2106153" y="771526"/>
            <a:ext cx="47434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9pPr>
          </a:lstStyle>
          <a:p>
            <a:pPr algn="ctr" eaLnBrk="1" hangingPunct="1"/>
            <a:r>
              <a:rPr lang="en-US" altLang="en-US" sz="3000" b="1" dirty="0">
                <a:solidFill>
                  <a:srgbClr val="E87722"/>
                </a:solidFill>
                <a:latin typeface="Trebuchet MS"/>
              </a:rPr>
              <a:t>Cambridge Health Alliance (CHA)</a:t>
            </a:r>
          </a:p>
        </p:txBody>
      </p:sp>
      <p:grpSp>
        <p:nvGrpSpPr>
          <p:cNvPr id="2053" name="Group 2"/>
          <p:cNvGrpSpPr>
            <a:grpSpLocks/>
          </p:cNvGrpSpPr>
          <p:nvPr/>
        </p:nvGrpSpPr>
        <p:grpSpPr bwMode="auto">
          <a:xfrm>
            <a:off x="295467" y="294787"/>
            <a:ext cx="1062686" cy="1036472"/>
            <a:chOff x="192" y="240"/>
            <a:chExt cx="554" cy="547"/>
          </a:xfrm>
        </p:grpSpPr>
        <p:graphicFrame>
          <p:nvGraphicFramePr>
            <p:cNvPr id="2050" name="Object 3"/>
            <p:cNvGraphicFramePr>
              <a:graphicFrameLocks noChangeAspect="1"/>
            </p:cNvGraphicFramePr>
            <p:nvPr/>
          </p:nvGraphicFramePr>
          <p:xfrm>
            <a:off x="192" y="240"/>
            <a:ext cx="554" cy="547"/>
          </p:xfrm>
          <a:graphic>
            <a:graphicData uri="http://schemas.openxmlformats.org/presentationml/2006/ole">
              <mc:AlternateContent xmlns:mc="http://schemas.openxmlformats.org/markup-compatibility/2006">
                <mc:Choice xmlns:v="urn:schemas-microsoft-com:vml" Requires="v">
                  <p:oleObj spid="_x0000_s1033" r:id="rId4" imgW="888480" imgH="878040" progId="">
                    <p:embed/>
                  </p:oleObj>
                </mc:Choice>
                <mc:Fallback>
                  <p:oleObj r:id="rId4" imgW="888480" imgH="878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40"/>
                          <a:ext cx="554" cy="54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Text Box 4"/>
            <p:cNvSpPr txBox="1">
              <a:spLocks noChangeArrowheads="1"/>
            </p:cNvSpPr>
            <p:nvPr/>
          </p:nvSpPr>
          <p:spPr bwMode="auto">
            <a:xfrm>
              <a:off x="192" y="240"/>
              <a:ext cx="554"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1350" dirty="0">
                <a:solidFill>
                  <a:srgbClr val="3F3F3F"/>
                </a:solidFill>
              </a:endParaRPr>
            </a:p>
          </p:txBody>
        </p:sp>
      </p:grpSp>
      <p:sp>
        <p:nvSpPr>
          <p:cNvPr id="2054" name="Oval 5"/>
          <p:cNvSpPr>
            <a:spLocks noChangeArrowheads="1"/>
          </p:cNvSpPr>
          <p:nvPr/>
        </p:nvSpPr>
        <p:spPr bwMode="auto">
          <a:xfrm>
            <a:off x="3429000" y="2686050"/>
            <a:ext cx="2343150" cy="2457450"/>
          </a:xfrm>
          <a:prstGeom prst="ellipse">
            <a:avLst/>
          </a:prstGeom>
          <a:solidFill>
            <a:srgbClr val="BBE0E3"/>
          </a:solidFill>
          <a:ln w="9360" cap="sq">
            <a:solidFill>
              <a:srgbClr val="000000"/>
            </a:solidFill>
            <a:miter lim="800000"/>
            <a:headEnd/>
            <a:tailEnd/>
          </a:ln>
        </p:spPr>
        <p:txBody>
          <a:bodyPr wrap="none" lIns="67500" tIns="35100" rIns="67500" bIns="351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9pPr>
          </a:lstStyle>
          <a:p>
            <a:pPr algn="ctr" eaLnBrk="1" hangingPunct="1"/>
            <a:r>
              <a:rPr lang="en-US" altLang="en-US" sz="2100" dirty="0">
                <a:solidFill>
                  <a:srgbClr val="000000"/>
                </a:solidFill>
              </a:rPr>
              <a:t>Integrated care</a:t>
            </a:r>
          </a:p>
          <a:p>
            <a:pPr algn="ctr" eaLnBrk="1" hangingPunct="1"/>
            <a:r>
              <a:rPr lang="en-US" altLang="en-US" sz="2100" dirty="0">
                <a:solidFill>
                  <a:srgbClr val="000000"/>
                </a:solidFill>
              </a:rPr>
              <a:t>delivery system serving</a:t>
            </a:r>
          </a:p>
          <a:p>
            <a:pPr algn="ctr" eaLnBrk="1" hangingPunct="1"/>
            <a:r>
              <a:rPr lang="en-US" altLang="en-US" sz="2100" dirty="0">
                <a:solidFill>
                  <a:srgbClr val="000000"/>
                </a:solidFill>
              </a:rPr>
              <a:t>100,000 patients</a:t>
            </a:r>
          </a:p>
          <a:p>
            <a:pPr algn="ctr" eaLnBrk="1" hangingPunct="1"/>
            <a:r>
              <a:rPr lang="en-US" altLang="en-US" sz="1500" dirty="0">
                <a:solidFill>
                  <a:srgbClr val="000000"/>
                </a:solidFill>
              </a:rPr>
              <a:t>(12 community clinics, 2 hospitals, 3 EDs, specialty sites)</a:t>
            </a:r>
          </a:p>
        </p:txBody>
      </p:sp>
      <p:sp>
        <p:nvSpPr>
          <p:cNvPr id="2055" name="Oval 6"/>
          <p:cNvSpPr>
            <a:spLocks noChangeArrowheads="1"/>
          </p:cNvSpPr>
          <p:nvPr/>
        </p:nvSpPr>
        <p:spPr bwMode="auto">
          <a:xfrm>
            <a:off x="2686050" y="2171700"/>
            <a:ext cx="3829050" cy="3600450"/>
          </a:xfrm>
          <a:prstGeom prst="ellipse">
            <a:avLst/>
          </a:prstGeom>
          <a:noFill/>
          <a:ln w="9360" cap="sq">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1350" dirty="0">
              <a:solidFill>
                <a:srgbClr val="3F3F3F"/>
              </a:solidFill>
            </a:endParaRPr>
          </a:p>
        </p:txBody>
      </p:sp>
      <p:sp>
        <p:nvSpPr>
          <p:cNvPr id="2056" name="Text Box 7"/>
          <p:cNvSpPr txBox="1">
            <a:spLocks noChangeArrowheads="1"/>
          </p:cNvSpPr>
          <p:nvPr/>
        </p:nvSpPr>
        <p:spPr bwMode="auto">
          <a:xfrm>
            <a:off x="3429000" y="2571751"/>
            <a:ext cx="138113"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1350" dirty="0">
              <a:solidFill>
                <a:srgbClr val="3F3F3F"/>
              </a:solidFill>
            </a:endParaRPr>
          </a:p>
        </p:txBody>
      </p:sp>
      <p:sp>
        <p:nvSpPr>
          <p:cNvPr id="2057" name="Text Box 8"/>
          <p:cNvSpPr txBox="1">
            <a:spLocks noChangeArrowheads="1"/>
          </p:cNvSpPr>
          <p:nvPr/>
        </p:nvSpPr>
        <p:spPr bwMode="auto">
          <a:xfrm>
            <a:off x="3653903" y="2343151"/>
            <a:ext cx="1647951" cy="39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9pPr>
          </a:lstStyle>
          <a:p>
            <a:pPr algn="r" eaLnBrk="1" hangingPunct="1"/>
            <a:r>
              <a:rPr lang="en-US" altLang="en-US" sz="2100" b="1" dirty="0">
                <a:solidFill>
                  <a:srgbClr val="7030A0"/>
                </a:solidFill>
              </a:rPr>
              <a:t>Public health</a:t>
            </a:r>
          </a:p>
        </p:txBody>
      </p:sp>
      <p:sp>
        <p:nvSpPr>
          <p:cNvPr id="2058" name="Oval 9"/>
          <p:cNvSpPr>
            <a:spLocks noChangeArrowheads="1"/>
          </p:cNvSpPr>
          <p:nvPr/>
        </p:nvSpPr>
        <p:spPr bwMode="auto">
          <a:xfrm>
            <a:off x="1485900" y="2000250"/>
            <a:ext cx="6286500" cy="3771900"/>
          </a:xfrm>
          <a:prstGeom prst="ellipse">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1350" dirty="0">
              <a:solidFill>
                <a:srgbClr val="3F3F3F"/>
              </a:solidFill>
            </a:endParaRPr>
          </a:p>
        </p:txBody>
      </p:sp>
      <p:sp>
        <p:nvSpPr>
          <p:cNvPr id="2059" name="Text Box 10"/>
          <p:cNvSpPr txBox="1">
            <a:spLocks noChangeArrowheads="1"/>
          </p:cNvSpPr>
          <p:nvPr/>
        </p:nvSpPr>
        <p:spPr bwMode="auto">
          <a:xfrm>
            <a:off x="1229476" y="4995691"/>
            <a:ext cx="1555746" cy="80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9pPr>
          </a:lstStyle>
          <a:p>
            <a:pPr algn="ctr" eaLnBrk="1" hangingPunct="1"/>
            <a:r>
              <a:rPr lang="en-US" altLang="en-US" sz="2400" dirty="0">
                <a:solidFill>
                  <a:srgbClr val="000000"/>
                </a:solidFill>
              </a:rPr>
              <a:t>Community</a:t>
            </a:r>
          </a:p>
          <a:p>
            <a:pPr algn="ctr" eaLnBrk="1" hangingPunct="1"/>
            <a:r>
              <a:rPr lang="en-US" altLang="en-US" sz="2400" dirty="0">
                <a:solidFill>
                  <a:srgbClr val="000000"/>
                </a:solidFill>
              </a:rPr>
              <a:t>(7 cities)</a:t>
            </a:r>
          </a:p>
        </p:txBody>
      </p:sp>
      <p:sp>
        <p:nvSpPr>
          <p:cNvPr id="2060" name="Rectangle 11"/>
          <p:cNvSpPr>
            <a:spLocks noChangeArrowheads="1"/>
          </p:cNvSpPr>
          <p:nvPr/>
        </p:nvSpPr>
        <p:spPr bwMode="auto">
          <a:xfrm>
            <a:off x="3704036" y="2728913"/>
            <a:ext cx="1735931"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1350" dirty="0">
              <a:solidFill>
                <a:srgbClr val="3F3F3F"/>
              </a:solidFill>
            </a:endParaRPr>
          </a:p>
        </p:txBody>
      </p:sp>
      <p:pic>
        <p:nvPicPr>
          <p:cNvPr id="206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603" y="253290"/>
            <a:ext cx="1280844" cy="10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62" name="Text Box 13"/>
          <p:cNvSpPr txBox="1">
            <a:spLocks noChangeArrowheads="1"/>
          </p:cNvSpPr>
          <p:nvPr/>
        </p:nvSpPr>
        <p:spPr bwMode="auto">
          <a:xfrm>
            <a:off x="470648" y="2171701"/>
            <a:ext cx="2517822" cy="130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67500" tIns="35100" rIns="67500" bIns="351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9pPr>
          </a:lstStyle>
          <a:p>
            <a:pPr algn="r" eaLnBrk="1" hangingPunct="1"/>
            <a:r>
              <a:rPr lang="en-US" altLang="en-US" sz="2000" dirty="0">
                <a:solidFill>
                  <a:srgbClr val="000000"/>
                </a:solidFill>
              </a:rPr>
              <a:t>Customers</a:t>
            </a:r>
          </a:p>
          <a:p>
            <a:pPr algn="r" eaLnBrk="1" hangingPunct="1"/>
            <a:r>
              <a:rPr lang="en-US" altLang="en-US" sz="2000" dirty="0">
                <a:solidFill>
                  <a:srgbClr val="000000"/>
                </a:solidFill>
              </a:rPr>
              <a:t>(50% speak language </a:t>
            </a:r>
          </a:p>
          <a:p>
            <a:pPr algn="r" eaLnBrk="1" hangingPunct="1"/>
            <a:r>
              <a:rPr lang="en-US" altLang="en-US" sz="2000" dirty="0">
                <a:solidFill>
                  <a:srgbClr val="000000"/>
                </a:solidFill>
              </a:rPr>
              <a:t>other than </a:t>
            </a:r>
            <a:r>
              <a:rPr lang="en-US" altLang="en-US" sz="2000" dirty="0" smtClean="0">
                <a:solidFill>
                  <a:srgbClr val="000000"/>
                </a:solidFill>
              </a:rPr>
              <a:t>English</a:t>
            </a:r>
          </a:p>
          <a:p>
            <a:pPr algn="r" eaLnBrk="1" hangingPunct="1"/>
            <a:r>
              <a:rPr lang="en-US" altLang="en-US" sz="2000" dirty="0" smtClean="0">
                <a:solidFill>
                  <a:srgbClr val="000000"/>
                </a:solidFill>
              </a:rPr>
              <a:t>70% publicly insured)</a:t>
            </a:r>
            <a:endParaRPr lang="en-US" altLang="en-US" sz="2000" dirty="0">
              <a:solidFill>
                <a:srgbClr val="000000"/>
              </a:solidFill>
            </a:endParaRPr>
          </a:p>
        </p:txBody>
      </p:sp>
      <p:sp>
        <p:nvSpPr>
          <p:cNvPr id="2063" name="Text Box 14"/>
          <p:cNvSpPr txBox="1">
            <a:spLocks noChangeArrowheads="1"/>
          </p:cNvSpPr>
          <p:nvPr/>
        </p:nvSpPr>
        <p:spPr bwMode="auto">
          <a:xfrm>
            <a:off x="5943014" y="4995691"/>
            <a:ext cx="2025233"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9pPr>
          </a:lstStyle>
          <a:p>
            <a:pPr algn="r" eaLnBrk="1" hangingPunct="1"/>
            <a:r>
              <a:rPr lang="en-US" altLang="en-US" sz="2100" dirty="0">
                <a:solidFill>
                  <a:srgbClr val="000000"/>
                </a:solidFill>
              </a:rPr>
              <a:t>3393 </a:t>
            </a:r>
            <a:r>
              <a:rPr lang="en-US" altLang="en-US" sz="2400" dirty="0">
                <a:solidFill>
                  <a:srgbClr val="000000"/>
                </a:solidFill>
              </a:rPr>
              <a:t>Employees</a:t>
            </a:r>
          </a:p>
          <a:p>
            <a:pPr algn="r" eaLnBrk="1" hangingPunct="1"/>
            <a:r>
              <a:rPr lang="en-US" altLang="en-US" sz="1350" dirty="0">
                <a:solidFill>
                  <a:srgbClr val="000000"/>
                </a:solidFill>
              </a:rPr>
              <a:t>(in 18 labor unions)</a:t>
            </a:r>
          </a:p>
        </p:txBody>
      </p:sp>
      <p:sp>
        <p:nvSpPr>
          <p:cNvPr id="2064" name="Rectangle 15"/>
          <p:cNvSpPr>
            <a:spLocks noChangeArrowheads="1"/>
          </p:cNvSpPr>
          <p:nvPr/>
        </p:nvSpPr>
        <p:spPr bwMode="auto">
          <a:xfrm>
            <a:off x="5822283" y="2160625"/>
            <a:ext cx="2487684" cy="130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67500" tIns="35100" rIns="67500" bIns="351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Garamond" panose="02020404030301010803" pitchFamily="18" charset="0"/>
                <a:ea typeface="ＭＳ Ｐゴシック" panose="020B0600070205080204" pitchFamily="34" charset="-128"/>
              </a:defRPr>
            </a:lvl9pPr>
          </a:lstStyle>
          <a:p>
            <a:pPr algn="r" eaLnBrk="1" hangingPunct="1"/>
            <a:r>
              <a:rPr lang="en-US" altLang="en-US" sz="2000" dirty="0">
                <a:solidFill>
                  <a:srgbClr val="000000"/>
                </a:solidFill>
              </a:rPr>
              <a:t>Trainees</a:t>
            </a:r>
          </a:p>
          <a:p>
            <a:pPr algn="r" eaLnBrk="1" hangingPunct="1"/>
            <a:r>
              <a:rPr lang="en-US" altLang="en-US" sz="2000" dirty="0">
                <a:solidFill>
                  <a:srgbClr val="000000"/>
                </a:solidFill>
              </a:rPr>
              <a:t>(</a:t>
            </a:r>
            <a:r>
              <a:rPr lang="en-US" altLang="en-US" sz="2000" dirty="0" smtClean="0">
                <a:solidFill>
                  <a:srgbClr val="000000"/>
                </a:solidFill>
              </a:rPr>
              <a:t>actively engaged</a:t>
            </a:r>
            <a:endParaRPr lang="en-US" altLang="en-US" sz="2000" dirty="0">
              <a:solidFill>
                <a:srgbClr val="000000"/>
              </a:solidFill>
            </a:endParaRPr>
          </a:p>
          <a:p>
            <a:pPr algn="r" eaLnBrk="1" hangingPunct="1"/>
            <a:r>
              <a:rPr lang="en-US" altLang="en-US" sz="2000" dirty="0">
                <a:solidFill>
                  <a:srgbClr val="000000"/>
                </a:solidFill>
              </a:rPr>
              <a:t>in creating </a:t>
            </a:r>
          </a:p>
          <a:p>
            <a:pPr algn="r" eaLnBrk="1" hangingPunct="1"/>
            <a:r>
              <a:rPr lang="en-US" altLang="en-US" sz="2000" dirty="0" smtClean="0">
                <a:solidFill>
                  <a:srgbClr val="000000"/>
                </a:solidFill>
              </a:rPr>
              <a:t>transformation</a:t>
            </a:r>
            <a:r>
              <a:rPr lang="en-US" altLang="en-US" sz="2000" dirty="0">
                <a:solidFill>
                  <a:srgbClr val="000000"/>
                </a:solidFill>
              </a:rPr>
              <a:t>)</a:t>
            </a:r>
          </a:p>
        </p:txBody>
      </p:sp>
      <p:sp>
        <p:nvSpPr>
          <p:cNvPr id="2" name="TextBox 1"/>
          <p:cNvSpPr txBox="1"/>
          <p:nvPr/>
        </p:nvSpPr>
        <p:spPr>
          <a:xfrm>
            <a:off x="2232422" y="6057901"/>
            <a:ext cx="5110694" cy="369332"/>
          </a:xfrm>
          <a:prstGeom prst="rect">
            <a:avLst/>
          </a:prstGeom>
          <a:noFill/>
        </p:spPr>
        <p:txBody>
          <a:bodyPr wrap="none" rtlCol="0">
            <a:spAutoFit/>
          </a:bodyPr>
          <a:lstStyle/>
          <a:p>
            <a:r>
              <a:rPr lang="en-US" dirty="0">
                <a:solidFill>
                  <a:srgbClr val="E87722"/>
                </a:solidFill>
                <a:latin typeface="Trebuchet MS"/>
              </a:rPr>
              <a:t>“Whose life got better because we were here?”</a:t>
            </a:r>
          </a:p>
        </p:txBody>
      </p:sp>
    </p:spTree>
    <p:extLst>
      <p:ext uri="{BB962C8B-B14F-4D97-AF65-F5344CB8AC3E}">
        <p14:creationId xmlns:p14="http://schemas.microsoft.com/office/powerpoint/2010/main" val="5768943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274494" y="112223"/>
            <a:ext cx="8659906" cy="1035424"/>
          </a:xfrm>
        </p:spPr>
        <p:txBody>
          <a:bodyPr>
            <a:noAutofit/>
          </a:bodyPr>
          <a:lstStyle/>
          <a:p>
            <a:r>
              <a:rPr lang="en-US" sz="3200" dirty="0">
                <a:solidFill>
                  <a:schemeClr val="accent1"/>
                </a:solidFill>
              </a:rPr>
              <a:t>Cambridge Health Alliance </a:t>
            </a:r>
            <a:r>
              <a:rPr lang="en-US" sz="3200" dirty="0" smtClean="0">
                <a:solidFill>
                  <a:schemeClr val="accent1"/>
                </a:solidFill>
              </a:rPr>
              <a:t>Experience</a:t>
            </a:r>
            <a:endParaRPr lang="en-US" sz="3200" dirty="0">
              <a:solidFill>
                <a:schemeClr val="accent1"/>
              </a:solidFill>
            </a:endParaRPr>
          </a:p>
        </p:txBody>
      </p:sp>
      <p:sp>
        <p:nvSpPr>
          <p:cNvPr id="7" name="TextBox 6"/>
          <p:cNvSpPr txBox="1"/>
          <p:nvPr/>
        </p:nvSpPr>
        <p:spPr>
          <a:xfrm>
            <a:off x="547382" y="1522914"/>
            <a:ext cx="811412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3F3F3F"/>
                </a:solidFill>
                <a:latin typeface="Trebuchet MS"/>
              </a:rPr>
              <a:t>Changed our payment model and our delivery model from fee for service to global payments (230 people to 60% population)</a:t>
            </a:r>
          </a:p>
          <a:p>
            <a:endParaRPr lang="en-US" sz="2400" dirty="0">
              <a:solidFill>
                <a:srgbClr val="3F3F3F"/>
              </a:solidFill>
              <a:latin typeface="Trebuchet MS"/>
            </a:endParaRPr>
          </a:p>
          <a:p>
            <a:pPr marL="342900" indent="-342900">
              <a:buFont typeface="Arial" panose="020B0604020202020204" pitchFamily="34" charset="0"/>
              <a:buChar char="•"/>
            </a:pPr>
            <a:r>
              <a:rPr lang="en-US" sz="2400" dirty="0">
                <a:solidFill>
                  <a:srgbClr val="3F3F3F"/>
                </a:solidFill>
                <a:latin typeface="Trebuchet MS"/>
              </a:rPr>
              <a:t>Improved experience</a:t>
            </a:r>
          </a:p>
          <a:p>
            <a:endParaRPr lang="en-US" sz="2400" dirty="0">
              <a:solidFill>
                <a:srgbClr val="3F3F3F"/>
              </a:solidFill>
              <a:latin typeface="Trebuchet MS"/>
            </a:endParaRPr>
          </a:p>
          <a:p>
            <a:pPr marL="342900" indent="-342900">
              <a:buFont typeface="Arial" panose="020B0604020202020204" pitchFamily="34" charset="0"/>
              <a:buChar char="•"/>
            </a:pPr>
            <a:r>
              <a:rPr lang="en-US" sz="2400" dirty="0">
                <a:solidFill>
                  <a:srgbClr val="3F3F3F"/>
                </a:solidFill>
                <a:latin typeface="Trebuchet MS"/>
              </a:rPr>
              <a:t>10% reduction in total cost (15% reduction compared to rest of network for Medicaid managed care) </a:t>
            </a:r>
          </a:p>
          <a:p>
            <a:pPr marL="390525"/>
            <a:endParaRPr lang="en-US" sz="2400" dirty="0">
              <a:solidFill>
                <a:srgbClr val="3F3F3F"/>
              </a:solidFill>
              <a:latin typeface="Trebuchet MS"/>
            </a:endParaRPr>
          </a:p>
          <a:p>
            <a:pPr marL="347663" indent="-342900">
              <a:buFont typeface="Arial" panose="020B0604020202020204" pitchFamily="34" charset="0"/>
              <a:buChar char="•"/>
            </a:pPr>
            <a:r>
              <a:rPr lang="en-US" sz="2400" dirty="0">
                <a:solidFill>
                  <a:srgbClr val="3F3F3F"/>
                </a:solidFill>
                <a:latin typeface="Trebuchet MS"/>
              </a:rPr>
              <a:t>Improved quality health outcomes for a safety net </a:t>
            </a:r>
          </a:p>
          <a:p>
            <a:pPr marL="4763"/>
            <a:r>
              <a:rPr lang="en-US" sz="2400" dirty="0">
                <a:solidFill>
                  <a:srgbClr val="3F3F3F"/>
                </a:solidFill>
                <a:latin typeface="Trebuchet MS"/>
              </a:rPr>
              <a:t>    population to above the national 90%ile</a:t>
            </a:r>
          </a:p>
          <a:p>
            <a:pPr marL="4763"/>
            <a:endParaRPr lang="en-US" sz="2400" dirty="0">
              <a:solidFill>
                <a:srgbClr val="3F3F3F"/>
              </a:solidFill>
              <a:latin typeface="Trebuchet MS"/>
            </a:endParaRPr>
          </a:p>
          <a:p>
            <a:pPr marL="347663" indent="-342900">
              <a:buFont typeface="Arial" panose="020B0604020202020204" pitchFamily="34" charset="0"/>
              <a:buChar char="•"/>
            </a:pPr>
            <a:r>
              <a:rPr lang="en-US" sz="2400" dirty="0">
                <a:solidFill>
                  <a:srgbClr val="3F3F3F"/>
                </a:solidFill>
                <a:latin typeface="Trebuchet MS"/>
              </a:rPr>
              <a:t>Improved joy and meaning of work for the workforce</a:t>
            </a:r>
          </a:p>
        </p:txBody>
      </p:sp>
    </p:spTree>
    <p:extLst>
      <p:ext uri="{BB962C8B-B14F-4D97-AF65-F5344CB8AC3E}">
        <p14:creationId xmlns:p14="http://schemas.microsoft.com/office/powerpoint/2010/main" val="19994025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00M_Light_Background">
  <a:themeElements>
    <a:clrScheme name="100M Lives">
      <a:dk1>
        <a:srgbClr val="3F3F3F"/>
      </a:dk1>
      <a:lt1>
        <a:sysClr val="window" lastClr="FFFFFF"/>
      </a:lt1>
      <a:dk2>
        <a:srgbClr val="5E514D"/>
      </a:dk2>
      <a:lt2>
        <a:srgbClr val="D6D2C4"/>
      </a:lt2>
      <a:accent1>
        <a:srgbClr val="E87722"/>
      </a:accent1>
      <a:accent2>
        <a:srgbClr val="326295"/>
      </a:accent2>
      <a:accent3>
        <a:srgbClr val="96D1CA"/>
      </a:accent3>
      <a:accent4>
        <a:srgbClr val="994878"/>
      </a:accent4>
      <a:accent5>
        <a:srgbClr val="D43A2A"/>
      </a:accent5>
      <a:accent6>
        <a:srgbClr val="C4D600"/>
      </a:accent6>
      <a:hlink>
        <a:srgbClr val="326295"/>
      </a:hlink>
      <a:folHlink>
        <a:srgbClr val="994878"/>
      </a:folHlink>
    </a:clrScheme>
    <a:fontScheme name="Custom 2">
      <a:majorFont>
        <a:latin typeface="Trebuchet MS"/>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100M_Dark_Background">
  <a:themeElements>
    <a:clrScheme name="100M Lives">
      <a:dk1>
        <a:srgbClr val="3F3F3F"/>
      </a:dk1>
      <a:lt1>
        <a:sysClr val="window" lastClr="FFFFFF"/>
      </a:lt1>
      <a:dk2>
        <a:srgbClr val="5E514D"/>
      </a:dk2>
      <a:lt2>
        <a:srgbClr val="D6D2C4"/>
      </a:lt2>
      <a:accent1>
        <a:srgbClr val="E87722"/>
      </a:accent1>
      <a:accent2>
        <a:srgbClr val="326295"/>
      </a:accent2>
      <a:accent3>
        <a:srgbClr val="96D1CA"/>
      </a:accent3>
      <a:accent4>
        <a:srgbClr val="994878"/>
      </a:accent4>
      <a:accent5>
        <a:srgbClr val="D43A2A"/>
      </a:accent5>
      <a:accent6>
        <a:srgbClr val="C4D600"/>
      </a:accent6>
      <a:hlink>
        <a:srgbClr val="326295"/>
      </a:hlink>
      <a:folHlink>
        <a:srgbClr val="994878"/>
      </a:folHlink>
    </a:clrScheme>
    <a:fontScheme name="Custom 2">
      <a:majorFont>
        <a:latin typeface="Trebuchet MS"/>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1641</Words>
  <Application>Microsoft Office PowerPoint</Application>
  <PresentationFormat>On-screen Show (4:3)</PresentationFormat>
  <Paragraphs>243</Paragraphs>
  <Slides>35</Slides>
  <Notes>13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0</vt:i4>
      </vt:variant>
      <vt:variant>
        <vt:lpstr>Slide Titles</vt:lpstr>
      </vt:variant>
      <vt:variant>
        <vt:i4>35</vt:i4>
      </vt:variant>
    </vt:vector>
  </HeadingPairs>
  <TitlesOfParts>
    <vt:vector size="46" baseType="lpstr">
      <vt:lpstr>ＭＳ Ｐゴシック</vt:lpstr>
      <vt:lpstr>Arial</vt:lpstr>
      <vt:lpstr>Calibri</vt:lpstr>
      <vt:lpstr>Calibri Light</vt:lpstr>
      <vt:lpstr>Garamond</vt:lpstr>
      <vt:lpstr>Myriad Pro</vt:lpstr>
      <vt:lpstr>Times New Roman</vt:lpstr>
      <vt:lpstr>Trebuchet MS</vt:lpstr>
      <vt:lpstr>Wingdings</vt:lpstr>
      <vt:lpstr>100M_Light_Background</vt:lpstr>
      <vt:lpstr>2_100M_Dark_Background</vt:lpstr>
      <vt:lpstr>Creating abundance together</vt:lpstr>
      <vt:lpstr>Our time together</vt:lpstr>
      <vt:lpstr>Varqa Foundation, Rupununi Region of Guyana</vt:lpstr>
      <vt:lpstr>Unlocking the trapped and untapped potential of people</vt:lpstr>
      <vt:lpstr>PowerPoint Presentation</vt:lpstr>
      <vt:lpstr>A Powerful Way of Being and Doing</vt:lpstr>
      <vt:lpstr>Interrelationship between people, places and systems</vt:lpstr>
      <vt:lpstr>PowerPoint Presentation</vt:lpstr>
      <vt:lpstr>PowerPoint Presentation</vt:lpstr>
      <vt:lpstr>PowerPoint Presentation</vt:lpstr>
      <vt:lpstr>PowerPoint Presentation</vt:lpstr>
      <vt:lpstr>Cost of inequity and its impact on chronic disease is unsustainable</vt:lpstr>
      <vt:lpstr>The need for a life course view</vt:lpstr>
      <vt:lpstr>Health and Social Inequity are Interconnected</vt:lpstr>
      <vt:lpstr>Equity as a System Property</vt:lpstr>
      <vt:lpstr>Chronic inequities that are place-based are not accidental – there is a system in place that propagates them</vt:lpstr>
      <vt:lpstr>5 key shifts we need to make</vt:lpstr>
      <vt:lpstr>100 Million Healthier Lives </vt:lpstr>
      <vt:lpstr>Theory of Change – 100 Million Healthier Lives</vt:lpstr>
      <vt:lpstr>Asking generative questions</vt:lpstr>
      <vt:lpstr>What we do to get to 100 million healthier lives by 2020</vt:lpstr>
      <vt:lpstr>A growing movement: &gt;830 members in 15+ countries worldwide – will you join us?</vt:lpstr>
      <vt:lpstr>6 Core Strategies</vt:lpstr>
      <vt:lpstr>Shared Priorities http://www.100mlives.org/approach-priorities/  </vt:lpstr>
      <vt:lpstr>Shaping the path: health care</vt:lpstr>
      <vt:lpstr>SCALE-ing the ways of being and doing </vt:lpstr>
      <vt:lpstr>Leading for Abundance – Ways of being and doing</vt:lpstr>
      <vt:lpstr>Our Measurement Framework</vt:lpstr>
      <vt:lpstr>Health &amp; Well-being</vt:lpstr>
      <vt:lpstr>PowerPoint Presentation</vt:lpstr>
      <vt:lpstr>Measuring Health and Wellbeing</vt:lpstr>
      <vt:lpstr>Measures of health and wellbeing at multiple levels</vt:lpstr>
      <vt:lpstr>PowerPoint Presentation</vt:lpstr>
      <vt:lpstr>Leading from abundance</vt:lpstr>
      <vt:lpstr>What could we do together that we couldn’t do alone?</vt:lpstr>
    </vt:vector>
  </TitlesOfParts>
  <Company>IHI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Stout</dc:creator>
  <cp:lastModifiedBy>Soma Stout</cp:lastModifiedBy>
  <cp:revision>10</cp:revision>
  <dcterms:created xsi:type="dcterms:W3CDTF">2016-11-04T08:54:20Z</dcterms:created>
  <dcterms:modified xsi:type="dcterms:W3CDTF">2016-11-04T11:17:27Z</dcterms:modified>
</cp:coreProperties>
</file>